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Noto Sans"/>
      <p:regular r:id="rId37"/>
      <p:bold r:id="rId38"/>
      <p:italic r:id="rId39"/>
      <p:boldItalic r:id="rId40"/>
    </p:embeddedFont>
    <p:embeddedFont>
      <p:font typeface="Gill Sans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3" roundtripDataSignature="AMtx7mjSLErBlLoV8kZH03NTklMK+u/c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A7549D-218F-47A2-95C2-3CF6E33EC6B6}">
  <a:tblStyle styleId="{66A7549D-218F-47A2-95C2-3CF6E33EC6B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8BFB3BD-6852-453A-9804-C4AC95E5DB8C}" styleName="Table_1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fill>
          <a:solidFill>
            <a:srgbClr val="F8D8CB"/>
          </a:solidFill>
        </a:fill>
      </a:tcStyle>
    </a:band1H>
    <a:band2H>
      <a:tcTxStyle/>
    </a:band2H>
    <a:band1V>
      <a:tcTxStyle/>
      <a:tcStyle>
        <a:fill>
          <a:solidFill>
            <a:srgbClr val="F8D8CB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1F3B5C0B-AB5D-4ACF-9CDB-19BAEC85CD4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otoSans-boldItalic.fntdata"/><Relationship Id="rId20" Type="http://schemas.openxmlformats.org/officeDocument/2006/relationships/slide" Target="slides/slide15.xml"/><Relationship Id="rId42" Type="http://schemas.openxmlformats.org/officeDocument/2006/relationships/font" Target="fonts/GillSans-bold.fntdata"/><Relationship Id="rId41" Type="http://schemas.openxmlformats.org/officeDocument/2006/relationships/font" Target="fonts/GillSans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otoSan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otoSans-italic.fntdata"/><Relationship Id="rId16" Type="http://schemas.openxmlformats.org/officeDocument/2006/relationships/slide" Target="slides/slide11.xml"/><Relationship Id="rId38" Type="http://schemas.openxmlformats.org/officeDocument/2006/relationships/font" Target="fonts/NotoSa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YANG\Desktop\&#44536;&#47000;&#54532;&#44536;&#47540;&#44163;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YANG\Desktop\&#44536;&#47000;&#54532;&#44536;&#47540;&#44163;.xlsx" TargetMode="External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C:\Users\YANG\Desktop\&#44536;&#47000;&#54532;&#44536;&#47540;&#44163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연도별 수익율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9425962379702538"/>
          <c:y val="0.18182888597258673"/>
          <c:w val="0.77518482064741911"/>
          <c:h val="0.6151505540974044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병원총수익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18</c:v>
                </c:pt>
                <c:pt idx="1">
                  <c:v>19</c:v>
                </c:pt>
                <c:pt idx="2">
                  <c:v>20</c:v>
                </c:pt>
              </c:numCache>
              <c:extLst/>
            </c:numRef>
          </c:cat>
          <c:val>
            <c:numRef>
              <c:f>Sheet1!$B$2:$B$4</c:f>
              <c:numCache>
                <c:formatCode>#,##0</c:formatCode>
                <c:ptCount val="3"/>
                <c:pt idx="0">
                  <c:v>26125512154</c:v>
                </c:pt>
                <c:pt idx="1">
                  <c:v>29048175460</c:v>
                </c:pt>
                <c:pt idx="2">
                  <c:v>31977503868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5C49-461E-A61C-89025FCFDA0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척추센터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Sheet1!$A$2:$A$4</c:f>
              <c:numCache>
                <c:formatCode>General</c:formatCode>
                <c:ptCount val="3"/>
                <c:pt idx="0">
                  <c:v>18</c:v>
                </c:pt>
                <c:pt idx="1">
                  <c:v>19</c:v>
                </c:pt>
                <c:pt idx="2">
                  <c:v>20</c:v>
                </c:pt>
              </c:numCache>
              <c:extLst/>
            </c:numRef>
          </c:cat>
          <c:val>
            <c:numRef>
              <c:f>Sheet1!$C$2:$C$4</c:f>
              <c:numCache>
                <c:formatCode>#,##0</c:formatCode>
                <c:ptCount val="3"/>
                <c:pt idx="0">
                  <c:v>8146332137</c:v>
                </c:pt>
                <c:pt idx="1">
                  <c:v>7643621360</c:v>
                </c:pt>
                <c:pt idx="2">
                  <c:v>6714356738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5C49-461E-A61C-89025FCFDA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6784240"/>
        <c:axId val="726788504"/>
      </c:lineChart>
      <c:catAx>
        <c:axId val="726784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6788504"/>
        <c:crosses val="autoZero"/>
        <c:auto val="1"/>
        <c:lblAlgn val="ctr"/>
        <c:lblOffset val="100"/>
        <c:noMultiLvlLbl val="0"/>
      </c:catAx>
      <c:valAx>
        <c:axId val="726788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26784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방문 및 재방문 환자 수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Sheet1!$B$7</c:f>
              <c:strCache>
                <c:ptCount val="1"/>
                <c:pt idx="0">
                  <c:v>방문환자수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Sheet1!$A$8:$A$10</c:f>
              <c:numCache>
                <c:formatCode>General</c:formatCode>
                <c:ptCount val="3"/>
                <c:pt idx="0">
                  <c:v>18</c:v>
                </c:pt>
                <c:pt idx="1">
                  <c:v>19</c:v>
                </c:pt>
                <c:pt idx="2">
                  <c:v>20</c:v>
                </c:pt>
              </c:numCache>
            </c:numRef>
          </c:cat>
          <c:val>
            <c:numRef>
              <c:f>Sheet1!$B$8:$B$10</c:f>
              <c:numCache>
                <c:formatCode>General</c:formatCode>
                <c:ptCount val="3"/>
                <c:pt idx="0">
                  <c:v>922</c:v>
                </c:pt>
                <c:pt idx="1">
                  <c:v>1220</c:v>
                </c:pt>
                <c:pt idx="2">
                  <c:v>1411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67B-4870-8709-36EB04ED5B00}"/>
            </c:ext>
          </c:extLst>
        </c:ser>
        <c:ser>
          <c:idx val="1"/>
          <c:order val="1"/>
          <c:tx>
            <c:strRef>
              <c:f>Sheet1!$C$7</c:f>
              <c:strCache>
                <c:ptCount val="1"/>
                <c:pt idx="0">
                  <c:v>재방문환자수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Sheet1!$A$8:$A$10</c:f>
              <c:numCache>
                <c:formatCode>General</c:formatCode>
                <c:ptCount val="3"/>
                <c:pt idx="0">
                  <c:v>18</c:v>
                </c:pt>
                <c:pt idx="1">
                  <c:v>19</c:v>
                </c:pt>
                <c:pt idx="2">
                  <c:v>20</c:v>
                </c:pt>
              </c:numCache>
            </c:numRef>
          </c:cat>
          <c:val>
            <c:numRef>
              <c:f>Sheet1!$C$8:$C$10</c:f>
              <c:numCache>
                <c:formatCode>#,##0</c:formatCode>
                <c:ptCount val="3"/>
                <c:pt idx="0">
                  <c:v>461</c:v>
                </c:pt>
                <c:pt idx="1">
                  <c:v>385</c:v>
                </c:pt>
                <c:pt idx="2">
                  <c:v>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67B-4870-8709-36EB04ED5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1428928"/>
        <c:axId val="761420728"/>
      </c:lineChart>
      <c:catAx>
        <c:axId val="76142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61420728"/>
        <c:crosses val="autoZero"/>
        <c:auto val="1"/>
        <c:lblAlgn val="ctr"/>
        <c:lblOffset val="100"/>
        <c:noMultiLvlLbl val="0"/>
      </c:catAx>
      <c:valAx>
        <c:axId val="761420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6142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전국 진료건수 및 환자수 현황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Sheet1!$B$84</c:f>
              <c:strCache>
                <c:ptCount val="1"/>
                <c:pt idx="0">
                  <c:v>진료건수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Sheet1!$A$85:$A$86</c:f>
              <c:strCache>
                <c:ptCount val="2"/>
                <c:pt idx="0">
                  <c:v>2019년</c:v>
                </c:pt>
                <c:pt idx="1">
                  <c:v>2020년</c:v>
                </c:pt>
              </c:strCache>
            </c:strRef>
          </c:cat>
          <c:val>
            <c:numRef>
              <c:f>Sheet1!$B$85:$B$86</c:f>
              <c:numCache>
                <c:formatCode>General</c:formatCode>
                <c:ptCount val="2"/>
                <c:pt idx="0">
                  <c:v>366118981</c:v>
                </c:pt>
                <c:pt idx="1">
                  <c:v>324228011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D1-43E9-86C9-ACB6D9DE4269}"/>
            </c:ext>
          </c:extLst>
        </c:ser>
        <c:ser>
          <c:idx val="1"/>
          <c:order val="1"/>
          <c:tx>
            <c:strRef>
              <c:f>Sheet1!$C$84</c:f>
              <c:strCache>
                <c:ptCount val="1"/>
                <c:pt idx="0">
                  <c:v>환자수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Sheet1!$A$85:$A$86</c:f>
              <c:strCache>
                <c:ptCount val="2"/>
                <c:pt idx="0">
                  <c:v>2019년</c:v>
                </c:pt>
                <c:pt idx="1">
                  <c:v>2020년</c:v>
                </c:pt>
              </c:strCache>
            </c:strRef>
          </c:cat>
          <c:val>
            <c:numRef>
              <c:f>Sheet1!$C$85:$C$86</c:f>
              <c:numCache>
                <c:formatCode>General</c:formatCode>
                <c:ptCount val="2"/>
                <c:pt idx="0">
                  <c:v>182763457</c:v>
                </c:pt>
                <c:pt idx="1">
                  <c:v>165817067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D1-43E9-86C9-ACB6D9DE42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61498080"/>
        <c:axId val="761495784"/>
      </c:lineChart>
      <c:catAx>
        <c:axId val="761498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61495784"/>
        <c:crosses val="autoZero"/>
        <c:auto val="1"/>
        <c:lblAlgn val="ctr"/>
        <c:lblOffset val="100"/>
        <c:noMultiLvlLbl val="0"/>
      </c:catAx>
      <c:valAx>
        <c:axId val="761495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6149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그외 비용 보험 범위 감소 직장을 빠지지 못해서가 있다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7c2f833eb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7c2f833eb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17c2f833eb6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7d7b6ed999_3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7d7b6ed999_3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7d7b6ed999_3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7d7b6ed999_8_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7d7b6ed999_8_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17d7b6ed999_8_1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7d7b6ed999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17d7b6ed999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17d7b6ed999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d7b6ed999_1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17d7b6ed999_1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17d7b6ed999_1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7d7b6ed999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17d7b6ed999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17d7b6ed999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7d7b6ed999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7d7b6ed999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7d7b6ed999_1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7c2f833eb6_2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17c2f833eb6_2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17c2f833eb6_2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7d7b6ed999_8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g17d7b6ed999_8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17d7b6ed999_8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7d7b6ed999_1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7d7b6ed999_1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17d7b6ed999_1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7c2f833eb6_3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17c2f833eb6_3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g17c2f833eb6_3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solidFill>
                  <a:srgbClr val="FFFFFF"/>
                </a:solidFill>
                <a:highlight>
                  <a:srgbClr val="282D4E"/>
                </a:highlight>
                <a:latin typeface="Arial"/>
                <a:ea typeface="Arial"/>
                <a:cs typeface="Arial"/>
                <a:sym typeface="Arial"/>
              </a:rPr>
              <a:t>척추는 경추흉추요추로되어있고 디스크는 그사이에 젤리~~이다</a:t>
            </a:r>
            <a:endParaRPr sz="1000">
              <a:solidFill>
                <a:srgbClr val="FFFFFF"/>
              </a:solidFill>
              <a:highlight>
                <a:srgbClr val="282D4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000">
                <a:solidFill>
                  <a:srgbClr val="FFFFFF"/>
                </a:solidFill>
                <a:highlight>
                  <a:srgbClr val="282D4E"/>
                </a:highlight>
                <a:latin typeface="Arial"/>
                <a:ea typeface="Arial"/>
                <a:cs typeface="Arial"/>
                <a:sym typeface="Arial"/>
              </a:rPr>
              <a:t>근데 저희가 발표하는 대상이 병원고위관계자인데 안다고 가정하면안되려나요</a:t>
            </a:r>
            <a:endParaRPr sz="1000">
              <a:solidFill>
                <a:srgbClr val="FFFFFF"/>
              </a:solidFill>
              <a:highlight>
                <a:srgbClr val="282D4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7c2f833eb6_3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7c2f833eb6_3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7c2f833eb6_3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환자수가 줄어드는 이유 중 첫번째 코로나영향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">
  <p:cSld name="제목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4"/>
          <p:cNvSpPr txBox="1"/>
          <p:nvPr>
            <p:ph type="ctrTitle"/>
          </p:nvPr>
        </p:nvSpPr>
        <p:spPr>
          <a:xfrm>
            <a:off x="581191" y="704088"/>
            <a:ext cx="10993549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" type="subTitle"/>
          </p:nvPr>
        </p:nvSpPr>
        <p:spPr>
          <a:xfrm>
            <a:off x="581194" y="2495445"/>
            <a:ext cx="10993546" cy="46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lvl="1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lvl="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lvl="7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lvl="8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1" name="Google Shape;21;p34"/>
          <p:cNvSpPr/>
          <p:nvPr>
            <p:ph idx="2" type="pic"/>
          </p:nvPr>
        </p:nvSpPr>
        <p:spPr>
          <a:xfrm>
            <a:off x="448056" y="3081528"/>
            <a:ext cx="11265408" cy="3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인용문">
  <p:cSld name="인용문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3"/>
          <p:cNvSpPr txBox="1"/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3"/>
          <p:cNvSpPr txBox="1"/>
          <p:nvPr>
            <p:ph idx="1" type="subTitle"/>
          </p:nvPr>
        </p:nvSpPr>
        <p:spPr>
          <a:xfrm>
            <a:off x="581194" y="2495445"/>
            <a:ext cx="10993546" cy="46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lvl="1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lvl="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lvl="7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lvl="8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91" name="Google Shape;91;p43"/>
          <p:cNvSpPr/>
          <p:nvPr>
            <p:ph idx="2" type="pic"/>
          </p:nvPr>
        </p:nvSpPr>
        <p:spPr>
          <a:xfrm>
            <a:off x="448056" y="3081528"/>
            <a:ext cx="5486400" cy="3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2" name="Google Shape;92;p43"/>
          <p:cNvSpPr/>
          <p:nvPr>
            <p:ph idx="3" type="pic"/>
          </p:nvPr>
        </p:nvSpPr>
        <p:spPr>
          <a:xfrm>
            <a:off x="6254496" y="3081528"/>
            <a:ext cx="5486400" cy="3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93" name="Google Shape;93;p4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팀">
  <p:cSld name="팀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4"/>
          <p:cNvSpPr txBox="1"/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4"/>
          <p:cNvSpPr/>
          <p:nvPr>
            <p:ph idx="2" type="dgm"/>
          </p:nvPr>
        </p:nvSpPr>
        <p:spPr>
          <a:xfrm>
            <a:off x="576263" y="2290762"/>
            <a:ext cx="22860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9" name="Google Shape;99;p44"/>
          <p:cNvSpPr/>
          <p:nvPr>
            <p:ph idx="3" type="dgm"/>
          </p:nvPr>
        </p:nvSpPr>
        <p:spPr>
          <a:xfrm>
            <a:off x="3486759" y="2290762"/>
            <a:ext cx="22860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0" name="Google Shape;100;p44"/>
          <p:cNvSpPr/>
          <p:nvPr>
            <p:ph idx="4" type="dgm"/>
          </p:nvPr>
        </p:nvSpPr>
        <p:spPr>
          <a:xfrm>
            <a:off x="6397255" y="2290762"/>
            <a:ext cx="22860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1" name="Google Shape;101;p44"/>
          <p:cNvSpPr/>
          <p:nvPr>
            <p:ph idx="5" type="dgm"/>
          </p:nvPr>
        </p:nvSpPr>
        <p:spPr>
          <a:xfrm>
            <a:off x="9307750" y="2290762"/>
            <a:ext cx="2286000" cy="2514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2" name="Google Shape;102;p44"/>
          <p:cNvSpPr txBox="1"/>
          <p:nvPr>
            <p:ph idx="1" type="body"/>
          </p:nvPr>
        </p:nvSpPr>
        <p:spPr>
          <a:xfrm>
            <a:off x="576263" y="4943475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3" name="Google Shape;103;p44"/>
          <p:cNvSpPr txBox="1"/>
          <p:nvPr>
            <p:ph idx="6" type="body"/>
          </p:nvPr>
        </p:nvSpPr>
        <p:spPr>
          <a:xfrm>
            <a:off x="575894" y="5447348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4" name="Google Shape;104;p44"/>
          <p:cNvSpPr txBox="1"/>
          <p:nvPr>
            <p:ph idx="7" type="body"/>
          </p:nvPr>
        </p:nvSpPr>
        <p:spPr>
          <a:xfrm>
            <a:off x="3487128" y="4943475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5" name="Google Shape;105;p44"/>
          <p:cNvSpPr txBox="1"/>
          <p:nvPr>
            <p:ph idx="8" type="body"/>
          </p:nvPr>
        </p:nvSpPr>
        <p:spPr>
          <a:xfrm>
            <a:off x="3486759" y="5447348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6" name="Google Shape;106;p44"/>
          <p:cNvSpPr txBox="1"/>
          <p:nvPr>
            <p:ph idx="9" type="body"/>
          </p:nvPr>
        </p:nvSpPr>
        <p:spPr>
          <a:xfrm>
            <a:off x="6397624" y="4943475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7" name="Google Shape;107;p44"/>
          <p:cNvSpPr txBox="1"/>
          <p:nvPr>
            <p:ph idx="13" type="body"/>
          </p:nvPr>
        </p:nvSpPr>
        <p:spPr>
          <a:xfrm>
            <a:off x="6397255" y="5447348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8" name="Google Shape;108;p44"/>
          <p:cNvSpPr txBox="1"/>
          <p:nvPr>
            <p:ph idx="14" type="body"/>
          </p:nvPr>
        </p:nvSpPr>
        <p:spPr>
          <a:xfrm>
            <a:off x="9308119" y="4957131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09" name="Google Shape;109;p44"/>
          <p:cNvSpPr txBox="1"/>
          <p:nvPr>
            <p:ph idx="15" type="body"/>
          </p:nvPr>
        </p:nvSpPr>
        <p:spPr>
          <a:xfrm>
            <a:off x="9307750" y="5461004"/>
            <a:ext cx="2286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10" name="Google Shape;110;p44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4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44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5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5"/>
          <p:cNvSpPr txBox="1"/>
          <p:nvPr>
            <p:ph type="title"/>
          </p:nvPr>
        </p:nvSpPr>
        <p:spPr>
          <a:xfrm>
            <a:off x="581193" y="2393950"/>
            <a:ext cx="11029615" cy="21474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Malgun Gothic"/>
              <a:buNone/>
              <a:defRPr b="0" sz="3600" cap="none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45"/>
          <p:cNvSpPr txBox="1"/>
          <p:nvPr>
            <p:ph idx="1" type="body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2개" type="twoObj">
  <p:cSld name="TWO_OBJECTS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6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46"/>
          <p:cNvSpPr txBox="1"/>
          <p:nvPr>
            <p:ph idx="1" type="body"/>
          </p:nvPr>
        </p:nvSpPr>
        <p:spPr>
          <a:xfrm>
            <a:off x="581193" y="2228003"/>
            <a:ext cx="5194767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0" name="Google Shape;120;p46"/>
          <p:cNvSpPr txBox="1"/>
          <p:nvPr>
            <p:ph idx="2" type="body"/>
          </p:nvPr>
        </p:nvSpPr>
        <p:spPr>
          <a:xfrm>
            <a:off x="6416039" y="2228003"/>
            <a:ext cx="5194769" cy="3633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121" name="Google Shape;121;p4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4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어 있음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4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8"/>
          <p:cNvSpPr/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48"/>
          <p:cNvSpPr txBox="1"/>
          <p:nvPr>
            <p:ph type="title"/>
          </p:nvPr>
        </p:nvSpPr>
        <p:spPr>
          <a:xfrm>
            <a:off x="767857" y="933450"/>
            <a:ext cx="3031852" cy="17224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algun Gothic"/>
              <a:buNone/>
              <a:defRPr b="0" sz="24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8"/>
          <p:cNvSpPr txBox="1"/>
          <p:nvPr>
            <p:ph idx="1" type="body"/>
          </p:nvPr>
        </p:nvSpPr>
        <p:spPr>
          <a:xfrm>
            <a:off x="4900928" y="1179829"/>
            <a:ext cx="6650991" cy="4658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5440" lvl="0" marL="457200" algn="l"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indent="-322072" lvl="2" marL="1371600" algn="l"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indent="-310388" lvl="3" marL="18288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indent="-310388" lvl="4" marL="22860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indent="-310388" lvl="5" marL="27432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indent="-310388" lvl="6" marL="32004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indent="-310388" lvl="7" marL="3657600" algn="l"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indent="-310388" lvl="8" marL="4114800" algn="l"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2" name="Google Shape;132;p48"/>
          <p:cNvSpPr txBox="1"/>
          <p:nvPr>
            <p:ph idx="2" type="body"/>
          </p:nvPr>
        </p:nvSpPr>
        <p:spPr>
          <a:xfrm>
            <a:off x="767857" y="2836654"/>
            <a:ext cx="3031852" cy="3001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FFFFF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33" name="Google Shape;133;p48"/>
          <p:cNvSpPr txBox="1"/>
          <p:nvPr>
            <p:ph idx="11" type="ftr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8"/>
          <p:cNvSpPr txBox="1"/>
          <p:nvPr>
            <p:ph idx="10" type="dt"/>
          </p:nvPr>
        </p:nvSpPr>
        <p:spPr>
          <a:xfrm>
            <a:off x="7605951" y="6456916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8"/>
          <p:cNvSpPr txBox="1"/>
          <p:nvPr>
            <p:ph idx="12" type="sldNum"/>
          </p:nvPr>
        </p:nvSpPr>
        <p:spPr>
          <a:xfrm>
            <a:off x="10558300" y="6456916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9"/>
          <p:cNvSpPr txBox="1"/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Malgun Gothic"/>
              <a:buNone/>
              <a:defRPr b="0" sz="2400"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9"/>
          <p:cNvSpPr/>
          <p:nvPr>
            <p:ph idx="2" type="pic"/>
          </p:nvPr>
        </p:nvSpPr>
        <p:spPr>
          <a:xfrm>
            <a:off x="447817" y="641350"/>
            <a:ext cx="11290859" cy="3651249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9"/>
          <p:cNvSpPr txBox="1"/>
          <p:nvPr>
            <p:ph idx="1" type="body"/>
          </p:nvPr>
        </p:nvSpPr>
        <p:spPr>
          <a:xfrm>
            <a:off x="581192" y="5260127"/>
            <a:ext cx="11029617" cy="9981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472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/>
        </p:txBody>
      </p:sp>
      <p:sp>
        <p:nvSpPr>
          <p:cNvPr id="140" name="Google Shape;140;p4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안건">
  <p:cSld name="안건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5"/>
          <p:cNvSpPr txBox="1"/>
          <p:nvPr>
            <p:ph type="title"/>
          </p:nvPr>
        </p:nvSpPr>
        <p:spPr>
          <a:xfrm>
            <a:off x="581192" y="702155"/>
            <a:ext cx="3424138" cy="15001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5"/>
          <p:cNvSpPr txBox="1"/>
          <p:nvPr>
            <p:ph idx="1" type="body"/>
          </p:nvPr>
        </p:nvSpPr>
        <p:spPr>
          <a:xfrm>
            <a:off x="581193" y="2414788"/>
            <a:ext cx="3424138" cy="3975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25" name="Google Shape;25;p35"/>
          <p:cNvSpPr/>
          <p:nvPr>
            <p:ph idx="2" type="pic"/>
          </p:nvPr>
        </p:nvSpPr>
        <p:spPr>
          <a:xfrm>
            <a:off x="4242815" y="640080"/>
            <a:ext cx="3703320" cy="5751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6" name="Google Shape;26;p35"/>
          <p:cNvSpPr/>
          <p:nvPr>
            <p:ph idx="3" type="pic"/>
          </p:nvPr>
        </p:nvSpPr>
        <p:spPr>
          <a:xfrm>
            <a:off x="8046720" y="640080"/>
            <a:ext cx="3703320" cy="5751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27" name="Google Shape;27;p35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6"/>
          <p:cNvSpPr txBox="1"/>
          <p:nvPr>
            <p:ph type="title"/>
          </p:nvPr>
        </p:nvSpPr>
        <p:spPr>
          <a:xfrm>
            <a:off x="581192" y="731520"/>
            <a:ext cx="11029616" cy="9875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" type="body"/>
          </p:nvPr>
        </p:nvSpPr>
        <p:spPr>
          <a:xfrm>
            <a:off x="581192" y="2340864"/>
            <a:ext cx="11029615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소개">
  <p:cSld name="소개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7"/>
          <p:cNvSpPr txBox="1"/>
          <p:nvPr>
            <p:ph type="title"/>
          </p:nvPr>
        </p:nvSpPr>
        <p:spPr>
          <a:xfrm>
            <a:off x="581192" y="730730"/>
            <a:ext cx="3475915" cy="14783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Tag=AccentColor&#10;Flavor=Light&#10;Target=Bullets" id="38" name="Google Shape;38;p37"/>
          <p:cNvSpPr txBox="1"/>
          <p:nvPr>
            <p:ph idx="1" type="body"/>
          </p:nvPr>
        </p:nvSpPr>
        <p:spPr>
          <a:xfrm>
            <a:off x="581192" y="2180496"/>
            <a:ext cx="3475915" cy="3678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39" name="Google Shape;39;p37"/>
          <p:cNvSpPr/>
          <p:nvPr>
            <p:ph idx="2" type="pic"/>
          </p:nvPr>
        </p:nvSpPr>
        <p:spPr>
          <a:xfrm>
            <a:off x="4241800" y="630936"/>
            <a:ext cx="7504113" cy="352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0" name="Google Shape;40;p37"/>
          <p:cNvSpPr/>
          <p:nvPr>
            <p:ph idx="3" type="pic"/>
          </p:nvPr>
        </p:nvSpPr>
        <p:spPr>
          <a:xfrm>
            <a:off x="4242816" y="4234252"/>
            <a:ext cx="3703320" cy="2139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1" name="Google Shape;41;p37"/>
          <p:cNvSpPr/>
          <p:nvPr>
            <p:ph idx="4" type="pic"/>
          </p:nvPr>
        </p:nvSpPr>
        <p:spPr>
          <a:xfrm>
            <a:off x="8046720" y="4233672"/>
            <a:ext cx="3703320" cy="2139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42" name="Google Shape;42;p37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7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나누기">
  <p:cSld name="구역 나누기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type="ctrTitle"/>
          </p:nvPr>
        </p:nvSpPr>
        <p:spPr>
          <a:xfrm>
            <a:off x="581191" y="4322102"/>
            <a:ext cx="10993549" cy="1153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" type="subTitle"/>
          </p:nvPr>
        </p:nvSpPr>
        <p:spPr>
          <a:xfrm>
            <a:off x="581194" y="5475712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lvl="1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lvl="2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lvl="3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lvl="4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lvl="5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lvl="6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lvl="7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lvl="8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48" name="Google Shape;48;p38"/>
          <p:cNvSpPr/>
          <p:nvPr>
            <p:ph idx="2" type="pic"/>
          </p:nvPr>
        </p:nvSpPr>
        <p:spPr>
          <a:xfrm>
            <a:off x="449580" y="603504"/>
            <a:ext cx="11292840" cy="3557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>
  <p:cSld name="비교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9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" type="body"/>
          </p:nvPr>
        </p:nvSpPr>
        <p:spPr>
          <a:xfrm>
            <a:off x="581191" y="2250891"/>
            <a:ext cx="5194769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2" name="Google Shape;52;p39"/>
          <p:cNvSpPr txBox="1"/>
          <p:nvPr>
            <p:ph idx="2" type="body"/>
          </p:nvPr>
        </p:nvSpPr>
        <p:spPr>
          <a:xfrm>
            <a:off x="581194" y="2926052"/>
            <a:ext cx="5194766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3" name="Google Shape;53;p39"/>
          <p:cNvSpPr txBox="1"/>
          <p:nvPr>
            <p:ph idx="3" type="body"/>
          </p:nvPr>
        </p:nvSpPr>
        <p:spPr>
          <a:xfrm>
            <a:off x="6416039" y="2250892"/>
            <a:ext cx="519477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54" name="Google Shape;54;p39"/>
          <p:cNvSpPr txBox="1"/>
          <p:nvPr>
            <p:ph idx="4" type="body"/>
          </p:nvPr>
        </p:nvSpPr>
        <p:spPr>
          <a:xfrm>
            <a:off x="6416037" y="2926052"/>
            <a:ext cx="5194771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내용 3개">
  <p:cSld name="내용 3개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" type="body"/>
          </p:nvPr>
        </p:nvSpPr>
        <p:spPr>
          <a:xfrm>
            <a:off x="581191" y="2250891"/>
            <a:ext cx="3200400" cy="557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1840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1" name="Google Shape;61;p40"/>
          <p:cNvSpPr txBox="1"/>
          <p:nvPr>
            <p:ph idx="2" type="body"/>
          </p:nvPr>
        </p:nvSpPr>
        <p:spPr>
          <a:xfrm>
            <a:off x="581194" y="2926052"/>
            <a:ext cx="32004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3" type="body"/>
          </p:nvPr>
        </p:nvSpPr>
        <p:spPr>
          <a:xfrm>
            <a:off x="4412343" y="2250891"/>
            <a:ext cx="320040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3" name="Google Shape;63;p40"/>
          <p:cNvSpPr txBox="1"/>
          <p:nvPr>
            <p:ph idx="4" type="body"/>
          </p:nvPr>
        </p:nvSpPr>
        <p:spPr>
          <a:xfrm>
            <a:off x="4412341" y="2926051"/>
            <a:ext cx="32004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5" type="body"/>
          </p:nvPr>
        </p:nvSpPr>
        <p:spPr>
          <a:xfrm>
            <a:off x="8243499" y="2250891"/>
            <a:ext cx="3200400" cy="5533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40"/>
              <a:buFont typeface="Noto Sans Symbols"/>
              <a:buNone/>
              <a:defRPr b="0" sz="20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4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56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72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72"/>
              <a:buNone/>
              <a:defRPr b="1" sz="1600"/>
            </a:lvl9pPr>
          </a:lstStyle>
          <a:p/>
        </p:txBody>
      </p:sp>
      <p:sp>
        <p:nvSpPr>
          <p:cNvPr id="65" name="Google Shape;65;p40"/>
          <p:cNvSpPr txBox="1"/>
          <p:nvPr>
            <p:ph idx="6" type="body"/>
          </p:nvPr>
        </p:nvSpPr>
        <p:spPr>
          <a:xfrm>
            <a:off x="8243497" y="2926051"/>
            <a:ext cx="3200400" cy="293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3756" lvl="0" marL="457200" algn="l"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0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요약">
  <p:cSld name="요약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1"/>
          <p:cNvSpPr txBox="1"/>
          <p:nvPr>
            <p:ph type="title"/>
          </p:nvPr>
        </p:nvSpPr>
        <p:spPr>
          <a:xfrm>
            <a:off x="581192" y="3986411"/>
            <a:ext cx="3568661" cy="187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/>
          <p:nvPr>
            <p:ph idx="2" type="pic"/>
          </p:nvPr>
        </p:nvSpPr>
        <p:spPr>
          <a:xfrm>
            <a:off x="448056" y="768096"/>
            <a:ext cx="2578608" cy="2816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2" name="Google Shape;72;p41"/>
          <p:cNvSpPr/>
          <p:nvPr>
            <p:ph idx="3" type="pic"/>
          </p:nvPr>
        </p:nvSpPr>
        <p:spPr>
          <a:xfrm>
            <a:off x="3352800" y="768096"/>
            <a:ext cx="2578608" cy="2816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3" name="Google Shape;73;p41"/>
          <p:cNvSpPr/>
          <p:nvPr>
            <p:ph idx="4" type="pic"/>
          </p:nvPr>
        </p:nvSpPr>
        <p:spPr>
          <a:xfrm>
            <a:off x="6257544" y="768096"/>
            <a:ext cx="2578608" cy="2816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4" name="Google Shape;74;p41"/>
          <p:cNvSpPr/>
          <p:nvPr>
            <p:ph idx="5" type="pic"/>
          </p:nvPr>
        </p:nvSpPr>
        <p:spPr>
          <a:xfrm>
            <a:off x="9162288" y="768096"/>
            <a:ext cx="2578608" cy="2816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75" name="Google Shape;75;p41"/>
          <p:cNvSpPr txBox="1"/>
          <p:nvPr>
            <p:ph idx="1" type="body"/>
          </p:nvPr>
        </p:nvSpPr>
        <p:spPr>
          <a:xfrm>
            <a:off x="4520392" y="3956050"/>
            <a:ext cx="7225075" cy="19027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1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1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마무리">
  <p:cSld name="마무리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2"/>
          <p:cNvSpPr/>
          <p:nvPr/>
        </p:nvSpPr>
        <p:spPr>
          <a:xfrm>
            <a:off x="0" y="-108488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2"/>
          <p:cNvSpPr/>
          <p:nvPr/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2"/>
          <p:cNvSpPr txBox="1"/>
          <p:nvPr>
            <p:ph type="title"/>
          </p:nvPr>
        </p:nvSpPr>
        <p:spPr>
          <a:xfrm>
            <a:off x="609906" y="702156"/>
            <a:ext cx="3568661" cy="11887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" type="body"/>
          </p:nvPr>
        </p:nvSpPr>
        <p:spPr>
          <a:xfrm>
            <a:off x="609906" y="2340864"/>
            <a:ext cx="3568661" cy="36344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656"/>
              <a:buNone/>
              <a:defRPr/>
            </a:lvl1pPr>
            <a:lvl2pPr indent="-333756" lvl="1" marL="914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indent="-333756" lvl="2" marL="1371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indent="-333756" lvl="3" marL="18288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indent="-333756" lvl="4" marL="22860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indent="-333756" lvl="5" marL="27432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indent="-333756" lvl="6" marL="32004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indent="-333756" lvl="7" marL="3657600" algn="l"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indent="-333756" lvl="8" marL="4114800" algn="l"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/>
        </p:txBody>
      </p:sp>
      <p:sp>
        <p:nvSpPr>
          <p:cNvPr id="84" name="Google Shape;84;p42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2"/>
          <p:cNvSpPr/>
          <p:nvPr>
            <p:ph idx="2" type="pic"/>
          </p:nvPr>
        </p:nvSpPr>
        <p:spPr>
          <a:xfrm>
            <a:off x="4657344" y="0"/>
            <a:ext cx="753465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86" name="Google Shape;86;p42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2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33"/>
          <p:cNvCxnSpPr/>
          <p:nvPr/>
        </p:nvCxnSpPr>
        <p:spPr>
          <a:xfrm>
            <a:off x="4241830" y="495574"/>
            <a:ext cx="3703320" cy="0"/>
          </a:xfrm>
          <a:prstGeom prst="straightConnector1">
            <a:avLst/>
          </a:prstGeom>
          <a:noFill/>
          <a:ln cap="flat" cmpd="sng" w="825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33"/>
          <p:cNvCxnSpPr/>
          <p:nvPr/>
        </p:nvCxnSpPr>
        <p:spPr>
          <a:xfrm>
            <a:off x="8042147" y="495574"/>
            <a:ext cx="3703320" cy="0"/>
          </a:xfrm>
          <a:prstGeom prst="straightConnector1">
            <a:avLst/>
          </a:prstGeom>
          <a:noFill/>
          <a:ln cap="flat" cmpd="sng" w="825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33"/>
          <p:cNvCxnSpPr/>
          <p:nvPr/>
        </p:nvCxnSpPr>
        <p:spPr>
          <a:xfrm>
            <a:off x="437009" y="495574"/>
            <a:ext cx="3703320" cy="0"/>
          </a:xfrm>
          <a:prstGeom prst="straightConnector1">
            <a:avLst/>
          </a:prstGeom>
          <a:noFill/>
          <a:ln cap="flat" cmpd="sng" w="825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33"/>
          <p:cNvSpPr txBox="1"/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  <a:defRPr b="0" i="0" sz="2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" type="body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3756" lvl="0" marL="4572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56"/>
              <a:buFont typeface="Noto Sans Symbols"/>
              <a:buChar char="◼"/>
              <a:defRPr b="0" i="0" sz="18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22072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72"/>
              <a:buFont typeface="Noto Sans Symbols"/>
              <a:buChar char="◼"/>
              <a:defRPr b="0" i="0" sz="16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10388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8"/>
              <a:buFont typeface="Noto Sans Symbols"/>
              <a:buChar char="◼"/>
              <a:defRPr b="0" i="0" sz="14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98703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98704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98704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298704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298703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298703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b="0" i="0" sz="1200" u="none" cap="none" strike="noStrik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" name="Google Shape;15;p33"/>
          <p:cNvSpPr txBox="1"/>
          <p:nvPr>
            <p:ph idx="10" type="dt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33"/>
          <p:cNvSpPr txBox="1"/>
          <p:nvPr>
            <p:ph idx="11" type="ftr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7" name="Google Shape;17;p33"/>
          <p:cNvSpPr txBox="1"/>
          <p:nvPr>
            <p:ph idx="12" type="sldNum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jpg"/><Relationship Id="rId4" Type="http://schemas.openxmlformats.org/officeDocument/2006/relationships/image" Target="../media/image25.jpg"/><Relationship Id="rId5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56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Relationship Id="rId4" Type="http://schemas.openxmlformats.org/officeDocument/2006/relationships/image" Target="../media/image37.png"/><Relationship Id="rId5" Type="http://schemas.openxmlformats.org/officeDocument/2006/relationships/image" Target="../media/image42.png"/><Relationship Id="rId6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44.png"/><Relationship Id="rId7" Type="http://schemas.openxmlformats.org/officeDocument/2006/relationships/image" Target="../media/image50.png"/><Relationship Id="rId8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Relationship Id="rId5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6.jpg"/><Relationship Id="rId6" Type="http://schemas.openxmlformats.org/officeDocument/2006/relationships/image" Target="../media/image5.jpg"/><Relationship Id="rId7" Type="http://schemas.openxmlformats.org/officeDocument/2006/relationships/image" Target="../media/image14.jpg"/><Relationship Id="rId8" Type="http://schemas.openxmlformats.org/officeDocument/2006/relationships/image" Target="../media/image5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Relationship Id="rId4" Type="http://schemas.openxmlformats.org/officeDocument/2006/relationships/chart" Target="../charts/chart2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/>
          <p:nvPr>
            <p:ph type="ctrTitle"/>
          </p:nvPr>
        </p:nvSpPr>
        <p:spPr>
          <a:xfrm>
            <a:off x="581191" y="704088"/>
            <a:ext cx="10993549" cy="14996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'수술 환자들의 지속적인 CARE활동</a:t>
            </a:r>
            <a:b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유지를 통한 병원의 수익성 증대'</a:t>
            </a:r>
            <a:endParaRPr/>
          </a:p>
        </p:txBody>
      </p:sp>
      <p:sp>
        <p:nvSpPr>
          <p:cNvPr id="149" name="Google Shape;149;p1"/>
          <p:cNvSpPr txBox="1"/>
          <p:nvPr>
            <p:ph idx="1" type="subTitle"/>
          </p:nvPr>
        </p:nvSpPr>
        <p:spPr>
          <a:xfrm>
            <a:off x="581194" y="2495445"/>
            <a:ext cx="10993546" cy="4682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56"/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6조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박용식,문인성,차하나,김태양,강승현</a:t>
            </a:r>
            <a:endParaRPr/>
          </a:p>
        </p:txBody>
      </p:sp>
      <p:pic>
        <p:nvPicPr>
          <p:cNvPr descr="청진기가 포함된 의료 장비" id="150" name="Google Shape;150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296" y="3124841"/>
            <a:ext cx="11265408" cy="3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/>
        </p:nvSpPr>
        <p:spPr>
          <a:xfrm>
            <a:off x="4763695" y="700786"/>
            <a:ext cx="266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 배경</a:t>
            </a:r>
            <a:endParaRPr/>
          </a:p>
        </p:txBody>
      </p:sp>
      <p:sp>
        <p:nvSpPr>
          <p:cNvPr id="250" name="Google Shape;250;p9"/>
          <p:cNvSpPr txBox="1"/>
          <p:nvPr>
            <p:ph type="title"/>
          </p:nvPr>
        </p:nvSpPr>
        <p:spPr>
          <a:xfrm>
            <a:off x="2353838" y="1820663"/>
            <a:ext cx="35910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20"/>
              <a:buFont typeface="Malgun Gothic"/>
              <a:buNone/>
            </a:pPr>
            <a:r>
              <a:rPr b="1" lang="ko-KR" sz="2720"/>
              <a:t>왜 줄어 들었나?</a:t>
            </a:r>
            <a:endParaRPr b="1" sz="2720"/>
          </a:p>
        </p:txBody>
      </p:sp>
      <p:sp>
        <p:nvSpPr>
          <p:cNvPr id="251" name="Google Shape;251;p9"/>
          <p:cNvSpPr txBox="1"/>
          <p:nvPr/>
        </p:nvSpPr>
        <p:spPr>
          <a:xfrm>
            <a:off x="6710975" y="1814825"/>
            <a:ext cx="4122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590"/>
              <a:buFont typeface="Malgun Gothic"/>
              <a:buNone/>
            </a:pPr>
            <a:r>
              <a:rPr b="1" lang="ko-KR" sz="289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병원에 가지 않는다 !</a:t>
            </a:r>
            <a:endParaRPr b="1" sz="1595">
              <a:solidFill>
                <a:srgbClr val="FF0000"/>
              </a:solidFill>
            </a:endParaRPr>
          </a:p>
        </p:txBody>
      </p:sp>
      <p:sp>
        <p:nvSpPr>
          <p:cNvPr id="252" name="Google Shape;252;p9"/>
          <p:cNvSpPr txBox="1"/>
          <p:nvPr/>
        </p:nvSpPr>
        <p:spPr>
          <a:xfrm>
            <a:off x="943505" y="3137675"/>
            <a:ext cx="3415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</a:t>
            </a:r>
            <a:r>
              <a:rPr b="1" lang="ko-KR"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비용</a:t>
            </a:r>
            <a:endParaRPr b="1"/>
          </a:p>
        </p:txBody>
      </p:sp>
      <p:sp>
        <p:nvSpPr>
          <p:cNvPr id="253" name="Google Shape;253;p9"/>
          <p:cNvSpPr txBox="1"/>
          <p:nvPr/>
        </p:nvSpPr>
        <p:spPr>
          <a:xfrm>
            <a:off x="877459" y="5648325"/>
            <a:ext cx="1390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</a:t>
            </a:r>
            <a:r>
              <a:rPr b="1" lang="ko-KR"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직장</a:t>
            </a:r>
            <a:endParaRPr b="1"/>
          </a:p>
        </p:txBody>
      </p:sp>
      <p:sp>
        <p:nvSpPr>
          <p:cNvPr id="254" name="Google Shape;254;p9"/>
          <p:cNvSpPr txBox="1"/>
          <p:nvPr/>
        </p:nvSpPr>
        <p:spPr>
          <a:xfrm>
            <a:off x="877454" y="4454650"/>
            <a:ext cx="3851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</a:t>
            </a:r>
            <a:r>
              <a:rPr b="1" lang="ko-KR"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보험 범위 감소</a:t>
            </a:r>
            <a:endParaRPr b="1"/>
          </a:p>
        </p:txBody>
      </p:sp>
      <p:pic>
        <p:nvPicPr>
          <p:cNvPr id="255" name="Google Shape;25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520" y="2814862"/>
            <a:ext cx="1126225" cy="11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600" y="5281163"/>
            <a:ext cx="1214925" cy="12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652" y="4087488"/>
            <a:ext cx="1214925" cy="12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9"/>
          <p:cNvSpPr txBox="1"/>
          <p:nvPr/>
        </p:nvSpPr>
        <p:spPr>
          <a:xfrm>
            <a:off x="5712954" y="2814850"/>
            <a:ext cx="362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rgbClr val="2F57AA"/>
                </a:solidFill>
                <a:highlight>
                  <a:srgbClr val="F1F6F8"/>
                </a:highlight>
                <a:latin typeface="Malgun Gothic"/>
                <a:ea typeface="Malgun Gothic"/>
                <a:cs typeface="Malgun Gothic"/>
                <a:sym typeface="Malgun Gothic"/>
              </a:rPr>
              <a:t>병원비 비싸다 했더니… 건보 보장률 65%에 불과</a:t>
            </a:r>
            <a:endParaRPr sz="1700"/>
          </a:p>
        </p:txBody>
      </p:sp>
      <p:sp>
        <p:nvSpPr>
          <p:cNvPr id="259" name="Google Shape;259;p9"/>
          <p:cNvSpPr txBox="1"/>
          <p:nvPr/>
        </p:nvSpPr>
        <p:spPr>
          <a:xfrm>
            <a:off x="8486626" y="3667685"/>
            <a:ext cx="3622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333333"/>
                </a:solidFill>
                <a:highlight>
                  <a:srgbClr val="FFFFFF"/>
                </a:highlight>
                <a:latin typeface="Dotum"/>
                <a:ea typeface="Dotum"/>
                <a:cs typeface="Dotum"/>
                <a:sym typeface="Dotum"/>
              </a:rPr>
              <a:t>‘골든타임’ 서민 울리는 초고가 병원비 꼬집다 “100만원 검사 막 권해”</a:t>
            </a:r>
            <a:endParaRPr sz="1500"/>
          </a:p>
        </p:txBody>
      </p:sp>
      <p:sp>
        <p:nvSpPr>
          <p:cNvPr id="260" name="Google Shape;260;p9"/>
          <p:cNvSpPr txBox="1"/>
          <p:nvPr/>
        </p:nvSpPr>
        <p:spPr>
          <a:xfrm>
            <a:off x="5602400" y="4926181"/>
            <a:ext cx="4797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highlight>
                  <a:srgbClr val="FFFFFF"/>
                </a:highlight>
              </a:rPr>
              <a:t>양가 부모님 병원비 걱정…해결 방법은?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7368395" y="5608257"/>
            <a:ext cx="465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rPr>
              <a:t>"생활비 모자라"…노인 50%, 연금 받아도 '나홀로' 창업·취업</a:t>
            </a:r>
            <a:endParaRPr sz="1900"/>
          </a:p>
        </p:txBody>
      </p:sp>
      <p:sp>
        <p:nvSpPr>
          <p:cNvPr id="262" name="Google Shape;262;p9"/>
          <p:cNvSpPr/>
          <p:nvPr/>
        </p:nvSpPr>
        <p:spPr>
          <a:xfrm>
            <a:off x="5299138" y="1917263"/>
            <a:ext cx="11262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"/>
          <p:cNvSpPr txBox="1"/>
          <p:nvPr>
            <p:ph type="ctrTitle"/>
          </p:nvPr>
        </p:nvSpPr>
        <p:spPr>
          <a:xfrm>
            <a:off x="508121" y="806359"/>
            <a:ext cx="109935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현상 파악</a:t>
            </a:r>
            <a:endParaRPr/>
          </a:p>
        </p:txBody>
      </p:sp>
      <p:pic>
        <p:nvPicPr>
          <p:cNvPr id="269" name="Google Shape;2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325" y="1927400"/>
            <a:ext cx="10935350" cy="42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 txBox="1"/>
          <p:nvPr/>
        </p:nvSpPr>
        <p:spPr>
          <a:xfrm>
            <a:off x="9898638" y="6220800"/>
            <a:ext cx="35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출처 게티 이미지 뱅크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450" y="2038375"/>
            <a:ext cx="5638899" cy="27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1"/>
          <p:cNvSpPr txBox="1"/>
          <p:nvPr/>
        </p:nvSpPr>
        <p:spPr>
          <a:xfrm>
            <a:off x="742660" y="5492750"/>
            <a:ext cx="4806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전국 척추수술 </a:t>
            </a:r>
            <a:r>
              <a:rPr b="1" lang="ko-KR" sz="2200">
                <a:solidFill>
                  <a:srgbClr val="FF0000"/>
                </a:solidFill>
              </a:rPr>
              <a:t>연도별 환자수 </a:t>
            </a:r>
            <a:r>
              <a:rPr b="1" lang="ko-KR" sz="2200">
                <a:solidFill>
                  <a:srgbClr val="FF0000"/>
                </a:solidFill>
              </a:rPr>
              <a:t>증가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278" name="Google Shape;27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4737" y="1952612"/>
            <a:ext cx="5867476" cy="27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1"/>
          <p:cNvSpPr txBox="1"/>
          <p:nvPr/>
        </p:nvSpPr>
        <p:spPr>
          <a:xfrm>
            <a:off x="6874784" y="5492760"/>
            <a:ext cx="4574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>
                <a:solidFill>
                  <a:schemeClr val="dk1"/>
                </a:solidFill>
              </a:rPr>
              <a:t>척추 </a:t>
            </a:r>
            <a:r>
              <a:rPr b="1" lang="ko-KR" sz="2200">
                <a:solidFill>
                  <a:srgbClr val="FF0000"/>
                </a:solidFill>
              </a:rPr>
              <a:t>재수술 </a:t>
            </a:r>
            <a:r>
              <a:rPr b="1" lang="ko-KR" sz="2200">
                <a:solidFill>
                  <a:srgbClr val="FF0000"/>
                </a:solidFill>
              </a:rPr>
              <a:t>환자수 비율이 높음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280" name="Google Shape;280;p11"/>
          <p:cNvSpPr txBox="1"/>
          <p:nvPr/>
        </p:nvSpPr>
        <p:spPr>
          <a:xfrm>
            <a:off x="435084" y="724207"/>
            <a:ext cx="11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현상 파악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1"/>
          <p:cNvSpPr/>
          <p:nvPr/>
        </p:nvSpPr>
        <p:spPr>
          <a:xfrm>
            <a:off x="3071825" y="2871800"/>
            <a:ext cx="2600100" cy="94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"/>
          <p:cNvSpPr txBox="1"/>
          <p:nvPr/>
        </p:nvSpPr>
        <p:spPr>
          <a:xfrm>
            <a:off x="435084" y="724207"/>
            <a:ext cx="11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현상 파악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6517" y="1716485"/>
            <a:ext cx="5153941" cy="307073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2"/>
          <p:cNvSpPr txBox="1"/>
          <p:nvPr/>
        </p:nvSpPr>
        <p:spPr>
          <a:xfrm>
            <a:off x="7498787" y="5524800"/>
            <a:ext cx="4100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방문간호 건수 증가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 병원 직접방문횟수 감</a:t>
            </a:r>
            <a:r>
              <a:rPr b="1" lang="ko-KR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</a:t>
            </a:r>
            <a:endParaRPr b="1"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0" name="Google Shape;29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949" y="1774956"/>
            <a:ext cx="5709772" cy="307073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2"/>
          <p:cNvSpPr txBox="1"/>
          <p:nvPr/>
        </p:nvSpPr>
        <p:spPr>
          <a:xfrm>
            <a:off x="756277" y="5524800"/>
            <a:ext cx="470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주요 척추수술 </a:t>
            </a:r>
            <a:r>
              <a:rPr b="1"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환자 연령대 5~70대</a:t>
            </a:r>
            <a:endParaRPr b="1" sz="2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노인층 수술비율이 높다</a:t>
            </a:r>
            <a:endParaRPr b="1" sz="16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12"/>
          <p:cNvSpPr txBox="1"/>
          <p:nvPr/>
        </p:nvSpPr>
        <p:spPr>
          <a:xfrm>
            <a:off x="1472838" y="5000600"/>
            <a:ext cx="3276000" cy="369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연령대별 수술환자수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endParaRPr b="1"/>
          </a:p>
        </p:txBody>
      </p:sp>
      <p:sp>
        <p:nvSpPr>
          <p:cNvPr id="293" name="Google Shape;293;p12"/>
          <p:cNvSpPr/>
          <p:nvPr/>
        </p:nvSpPr>
        <p:spPr>
          <a:xfrm>
            <a:off x="4171975" y="2711100"/>
            <a:ext cx="914400" cy="137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965726" y="3176775"/>
            <a:ext cx="760475" cy="76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69" y="1856700"/>
            <a:ext cx="5094505" cy="334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8087" y="1755825"/>
            <a:ext cx="5962775" cy="33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3"/>
          <p:cNvSpPr txBox="1"/>
          <p:nvPr/>
        </p:nvSpPr>
        <p:spPr>
          <a:xfrm>
            <a:off x="6669275" y="5566300"/>
            <a:ext cx="410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허리 둘레 ↑ 허리디스크 환자 수 ↑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13"/>
          <p:cNvSpPr txBox="1"/>
          <p:nvPr/>
        </p:nvSpPr>
        <p:spPr>
          <a:xfrm>
            <a:off x="876577" y="5391800"/>
            <a:ext cx="470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4" name="Google Shape;304;p13"/>
          <p:cNvSpPr txBox="1"/>
          <p:nvPr/>
        </p:nvSpPr>
        <p:spPr>
          <a:xfrm>
            <a:off x="6409775" y="5003100"/>
            <a:ext cx="4619400" cy="3693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허리 둘레에 따른 허리디스크 환자수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endParaRPr b="1"/>
          </a:p>
        </p:txBody>
      </p:sp>
      <p:sp>
        <p:nvSpPr>
          <p:cNvPr id="305" name="Google Shape;305;p13"/>
          <p:cNvSpPr txBox="1"/>
          <p:nvPr/>
        </p:nvSpPr>
        <p:spPr>
          <a:xfrm>
            <a:off x="704898" y="5581750"/>
            <a:ext cx="48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비만 유병률 증가</a:t>
            </a:r>
            <a:r>
              <a:rPr lang="ko-KR" sz="1800">
                <a:solidFill>
                  <a:schemeClr val="dk1"/>
                </a:solidFill>
              </a:rPr>
              <a:t>(남성이 더 높음)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06" name="Google Shape;306;p13"/>
          <p:cNvSpPr txBox="1"/>
          <p:nvPr/>
        </p:nvSpPr>
        <p:spPr>
          <a:xfrm>
            <a:off x="435084" y="724207"/>
            <a:ext cx="11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현상 파악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13"/>
          <p:cNvSpPr/>
          <p:nvPr/>
        </p:nvSpPr>
        <p:spPr>
          <a:xfrm>
            <a:off x="8743950" y="2043125"/>
            <a:ext cx="2025600" cy="1200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3"/>
          <p:cNvSpPr txBox="1"/>
          <p:nvPr/>
        </p:nvSpPr>
        <p:spPr>
          <a:xfrm>
            <a:off x="3786300" y="6160400"/>
            <a:ext cx="46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체중이 척추 질환에 영향을 미침</a:t>
            </a:r>
            <a:endParaRPr b="1" sz="2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7c2f833eb6_0_1"/>
          <p:cNvSpPr txBox="1"/>
          <p:nvPr/>
        </p:nvSpPr>
        <p:spPr>
          <a:xfrm>
            <a:off x="435084" y="724207"/>
            <a:ext cx="11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현상 파악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g17c2f833eb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63" y="1517746"/>
            <a:ext cx="5831422" cy="3695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17c2f833eb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7084" y="1432200"/>
            <a:ext cx="5349253" cy="369540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17c2f833eb6_0_1"/>
          <p:cNvSpPr/>
          <p:nvPr/>
        </p:nvSpPr>
        <p:spPr>
          <a:xfrm>
            <a:off x="1092021" y="2156462"/>
            <a:ext cx="622500" cy="1852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17c2f833eb6_0_1"/>
          <p:cNvSpPr/>
          <p:nvPr/>
        </p:nvSpPr>
        <p:spPr>
          <a:xfrm>
            <a:off x="7007442" y="2036962"/>
            <a:ext cx="706800" cy="2897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7c2f833eb6_0_1"/>
          <p:cNvSpPr txBox="1"/>
          <p:nvPr/>
        </p:nvSpPr>
        <p:spPr>
          <a:xfrm>
            <a:off x="6462147" y="5366219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앉아있 시간이 길어질수록 척추 질환 발생률 ↑</a:t>
            </a:r>
            <a:endParaRPr b="1" sz="1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g17c2f833eb6_0_1"/>
          <p:cNvSpPr txBox="1"/>
          <p:nvPr/>
        </p:nvSpPr>
        <p:spPr>
          <a:xfrm>
            <a:off x="876577" y="5080900"/>
            <a:ext cx="4709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1" name="Google Shape;321;g17c2f833eb6_0_1"/>
          <p:cNvSpPr txBox="1"/>
          <p:nvPr/>
        </p:nvSpPr>
        <p:spPr>
          <a:xfrm>
            <a:off x="1063535" y="5381669"/>
            <a:ext cx="48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사무직 근로자의 비율이 더 높음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322" name="Google Shape;322;g17c2f833eb6_0_1"/>
          <p:cNvSpPr txBox="1"/>
          <p:nvPr/>
        </p:nvSpPr>
        <p:spPr>
          <a:xfrm>
            <a:off x="4144938" y="5985525"/>
            <a:ext cx="46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직업이 척추 질환에 영향을 미침</a:t>
            </a:r>
            <a:endParaRPr b="1" sz="2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4"/>
          <p:cNvSpPr txBox="1"/>
          <p:nvPr/>
        </p:nvSpPr>
        <p:spPr>
          <a:xfrm>
            <a:off x="4728845" y="700786"/>
            <a:ext cx="26645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현상 파악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975" y="1794788"/>
            <a:ext cx="5630249" cy="26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231" y="1794788"/>
            <a:ext cx="6189795" cy="26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4"/>
          <p:cNvSpPr txBox="1"/>
          <p:nvPr/>
        </p:nvSpPr>
        <p:spPr>
          <a:xfrm>
            <a:off x="3895413" y="5810250"/>
            <a:ext cx="461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가족력이 척추 질환에 영향을 미침</a:t>
            </a:r>
            <a:endParaRPr b="1" sz="2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2" name="Google Shape;332;p14"/>
          <p:cNvSpPr txBox="1"/>
          <p:nvPr/>
        </p:nvSpPr>
        <p:spPr>
          <a:xfrm>
            <a:off x="6195009" y="4925569"/>
            <a:ext cx="50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가족력과의 상관관계에도 </a:t>
            </a:r>
            <a:r>
              <a:rPr b="1" lang="ko-KR" sz="18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예방 관리  X</a:t>
            </a:r>
            <a:endParaRPr b="1" sz="1800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>
            <a:off x="399725" y="4941019"/>
            <a:ext cx="541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가족이 디스크 환자이면 디스크 가능성 </a:t>
            </a:r>
            <a:r>
              <a:rPr b="1" lang="ko-KR" sz="1800">
                <a:solidFill>
                  <a:srgbClr val="FF0000"/>
                </a:solidFill>
              </a:rPr>
              <a:t>50%↑</a:t>
            </a:r>
            <a:r>
              <a:rPr b="1" lang="ko-KR" sz="1800">
                <a:solidFill>
                  <a:schemeClr val="dk1"/>
                </a:solidFill>
              </a:rPr>
              <a:t>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"/>
          <p:cNvSpPr txBox="1"/>
          <p:nvPr/>
        </p:nvSpPr>
        <p:spPr>
          <a:xfrm>
            <a:off x="452275" y="1673100"/>
            <a:ext cx="10313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◆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환자 특성에 따른 수술경과 및 Care활동의 필요성 확인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◆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환자 특성에 고려한 수술 성공 예측 및 Care활동의 필요성 검토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◆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환자들에게 디스크 치료 관련 효과적인 정보 제공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Char char="◆"/>
            </a:pPr>
            <a:r>
              <a:rPr lang="ko-K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합병증을 고려한 적절한 디스크 치료 솔루션 제공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3"/>
          <p:cNvSpPr txBox="1"/>
          <p:nvPr/>
        </p:nvSpPr>
        <p:spPr>
          <a:xfrm>
            <a:off x="435159" y="721007"/>
            <a:ext cx="11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목표설정</a:t>
            </a:r>
            <a:endParaRPr/>
          </a:p>
        </p:txBody>
      </p:sp>
      <p:pic>
        <p:nvPicPr>
          <p:cNvPr descr="팔짱을 끼고 있는 의사&#10;" id="341" name="Google Shape;341;p2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299" y="3586900"/>
            <a:ext cx="4887749" cy="29489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"/>
          <p:cNvSpPr txBox="1"/>
          <p:nvPr>
            <p:ph type="ctrTitle"/>
          </p:nvPr>
        </p:nvSpPr>
        <p:spPr>
          <a:xfrm>
            <a:off x="463296" y="1299409"/>
            <a:ext cx="10993549" cy="10486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해결방안 및 기대효과 </a:t>
            </a:r>
            <a:endParaRPr/>
          </a:p>
        </p:txBody>
      </p:sp>
      <p:pic>
        <p:nvPicPr>
          <p:cNvPr descr="청진기가 포함된 의료 장비" id="348" name="Google Shape;348;p1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296" y="3124841"/>
            <a:ext cx="11265408" cy="33101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/>
        </p:nvSpPr>
        <p:spPr>
          <a:xfrm>
            <a:off x="435159" y="765882"/>
            <a:ext cx="11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8"/>
          <p:cNvSpPr txBox="1"/>
          <p:nvPr/>
        </p:nvSpPr>
        <p:spPr>
          <a:xfrm>
            <a:off x="6410587" y="5738516"/>
            <a:ext cx="519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찾아가는</a:t>
            </a:r>
            <a:r>
              <a:rPr b="1" lang="ko-KR" sz="1800">
                <a:solidFill>
                  <a:schemeClr val="dk1"/>
                </a:solidFill>
              </a:rPr>
              <a:t> 방문 재활서비스</a:t>
            </a:r>
            <a:endParaRPr b="1"/>
          </a:p>
        </p:txBody>
      </p:sp>
      <p:sp>
        <p:nvSpPr>
          <p:cNvPr id="356" name="Google Shape;356;p18"/>
          <p:cNvSpPr txBox="1"/>
          <p:nvPr/>
        </p:nvSpPr>
        <p:spPr>
          <a:xfrm>
            <a:off x="305250" y="5738500"/>
            <a:ext cx="56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</a:rPr>
              <a:t>간호&amp;간병 통합서비스</a:t>
            </a:r>
            <a:endParaRPr b="1"/>
          </a:p>
        </p:txBody>
      </p:sp>
      <p:pic>
        <p:nvPicPr>
          <p:cNvPr id="357" name="Google Shape;35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192" y="1712425"/>
            <a:ext cx="5693098" cy="35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1763" y="1712425"/>
            <a:ext cx="5816049" cy="359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"/>
          <p:cNvSpPr txBox="1"/>
          <p:nvPr>
            <p:ph type="title"/>
          </p:nvPr>
        </p:nvSpPr>
        <p:spPr>
          <a:xfrm>
            <a:off x="522469" y="-8"/>
            <a:ext cx="3424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Noto Sans Symbols"/>
              <a:buChar char="●"/>
            </a:pPr>
            <a:r>
              <a:rPr b="1" lang="ko-KR"/>
              <a:t>목차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/>
          </a:p>
        </p:txBody>
      </p:sp>
      <p:sp>
        <p:nvSpPr>
          <p:cNvPr id="157" name="Google Shape;157;p2"/>
          <p:cNvSpPr txBox="1"/>
          <p:nvPr>
            <p:ph idx="1" type="body"/>
          </p:nvPr>
        </p:nvSpPr>
        <p:spPr>
          <a:xfrm>
            <a:off x="522475" y="1792950"/>
            <a:ext cx="3703200" cy="41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3756" lvl="0" marL="457200" rtl="0" algn="l">
              <a:lnSpc>
                <a:spcPct val="200000"/>
              </a:lnSpc>
              <a:spcBef>
                <a:spcPts val="933"/>
              </a:spcBef>
              <a:spcAft>
                <a:spcPts val="0"/>
              </a:spcAft>
              <a:buSzPts val="1656"/>
              <a:buFont typeface="Malgun Gothic"/>
              <a:buAutoNum type="arabicPeriod"/>
            </a:pPr>
            <a:r>
              <a:rPr b="1" lang="ko-KR"/>
              <a:t>프로젝트 팀 구성 및 역할</a:t>
            </a:r>
            <a:endParaRPr b="1"/>
          </a:p>
          <a:p>
            <a:pPr indent="-33375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6"/>
              <a:buFont typeface="Malgun Gothic"/>
              <a:buAutoNum type="arabicPeriod"/>
            </a:pPr>
            <a:r>
              <a:rPr b="1" lang="ko-KR"/>
              <a:t>프로젝트 수행 절차 및 방법</a:t>
            </a:r>
            <a:endParaRPr b="1"/>
          </a:p>
          <a:p>
            <a:pPr indent="-33375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6"/>
              <a:buFont typeface="Malgun Gothic"/>
              <a:buAutoNum type="arabicPeriod"/>
            </a:pPr>
            <a:r>
              <a:rPr b="1" lang="ko-KR"/>
              <a:t>프로젝트개요</a:t>
            </a:r>
            <a:endParaRPr b="1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-KR" sz="1400"/>
              <a:t>추진배경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 sz="1400"/>
              <a:t>현상파악</a:t>
            </a:r>
            <a:endParaRPr sz="1400"/>
          </a:p>
          <a:p>
            <a:pPr indent="-33375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b="1" lang="ko-KR"/>
              <a:t>해결방안</a:t>
            </a:r>
            <a:endParaRPr b="1"/>
          </a:p>
          <a:p>
            <a:pPr indent="-314706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6"/>
              <a:buAutoNum type="arabicPeriod"/>
            </a:pPr>
            <a:r>
              <a:rPr lang="ko-KR" sz="1300"/>
              <a:t>잠재인자 도출</a:t>
            </a:r>
            <a:endParaRPr sz="1300"/>
          </a:p>
          <a:p>
            <a:pPr indent="-333756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56"/>
              <a:buAutoNum type="arabicPeriod"/>
            </a:pPr>
            <a:r>
              <a:rPr b="1" lang="ko-KR"/>
              <a:t>기대효과</a:t>
            </a:r>
            <a:endParaRPr sz="1400"/>
          </a:p>
          <a:p>
            <a:pPr indent="-333756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6"/>
              <a:buFont typeface="Malgun Gothic"/>
              <a:buAutoNum type="arabicPeriod"/>
            </a:pPr>
            <a:r>
              <a:rPr b="1" lang="ko-KR"/>
              <a:t>자체 평가 의견</a:t>
            </a:r>
            <a:endParaRPr b="1"/>
          </a:p>
        </p:txBody>
      </p:sp>
      <p:pic>
        <p:nvPicPr>
          <p:cNvPr descr="청진기 " id="158" name="Google Shape;158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2475" y="640075"/>
            <a:ext cx="3599899" cy="5751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  <p:pic>
        <p:nvPicPr>
          <p:cNvPr descr="수술 중인 의사" id="159" name="Google Shape;159;p2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0150" y="640075"/>
            <a:ext cx="3599899" cy="57515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7d7b6ed999_3_12"/>
          <p:cNvSpPr txBox="1"/>
          <p:nvPr/>
        </p:nvSpPr>
        <p:spPr>
          <a:xfrm>
            <a:off x="435084" y="616457"/>
            <a:ext cx="11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5" name="Google Shape;365;g17d7b6ed999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100" y="1358225"/>
            <a:ext cx="2778925" cy="43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17d7b6ed999_3_12"/>
          <p:cNvSpPr txBox="1"/>
          <p:nvPr/>
        </p:nvSpPr>
        <p:spPr>
          <a:xfrm>
            <a:off x="1905900" y="6006550"/>
            <a:ext cx="8380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Malgun Gothic"/>
                <a:ea typeface="Malgun Gothic"/>
                <a:cs typeface="Malgun Gothic"/>
                <a:sym typeface="Malgun Gothic"/>
              </a:rPr>
              <a:t>비만환자 대상으로 </a:t>
            </a:r>
            <a:r>
              <a:rPr b="1" lang="ko-KR" sz="27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효율적인 맞춤식단 및 정보제공</a:t>
            </a:r>
            <a:endParaRPr b="1" sz="27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7" name="Google Shape;367;g17d7b6ed999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477" y="1324451"/>
            <a:ext cx="3063535" cy="4390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7d7b6ed999_3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488" y="1368108"/>
            <a:ext cx="3511401" cy="4390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7d7b6ed999_8_146"/>
          <p:cNvSpPr txBox="1"/>
          <p:nvPr/>
        </p:nvSpPr>
        <p:spPr>
          <a:xfrm>
            <a:off x="435084" y="616457"/>
            <a:ext cx="11321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17d7b6ed999_8_146"/>
          <p:cNvSpPr txBox="1"/>
          <p:nvPr/>
        </p:nvSpPr>
        <p:spPr>
          <a:xfrm>
            <a:off x="5186325" y="4874225"/>
            <a:ext cx="672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Malgun Gothic"/>
                <a:ea typeface="Malgun Gothic"/>
                <a:cs typeface="Malgun Gothic"/>
                <a:sym typeface="Malgun Gothic"/>
              </a:rPr>
              <a:t>스트레칭 정보 및 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000">
                <a:latin typeface="Malgun Gothic"/>
                <a:ea typeface="Malgun Gothic"/>
                <a:cs typeface="Malgun Gothic"/>
                <a:sym typeface="Malgun Gothic"/>
              </a:rPr>
              <a:t>병원 내 스포츠센터 연계 강좌 제공</a:t>
            </a:r>
            <a:endParaRPr b="1" sz="3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6" name="Google Shape;376;g17d7b6ed999_8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00" y="1373675"/>
            <a:ext cx="3861823" cy="478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17d7b6ed999_8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325" y="1435001"/>
            <a:ext cx="5386926" cy="26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17d7b6ed999_8_146"/>
          <p:cNvSpPr txBox="1"/>
          <p:nvPr/>
        </p:nvSpPr>
        <p:spPr>
          <a:xfrm>
            <a:off x="9172988" y="4067125"/>
            <a:ext cx="35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출처 베버피아 블로그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7d7b6ed999_1_4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g17d7b6ed999_1_4"/>
          <p:cNvSpPr txBox="1"/>
          <p:nvPr/>
        </p:nvSpPr>
        <p:spPr>
          <a:xfrm>
            <a:off x="3302716" y="801454"/>
            <a:ext cx="575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7d7b6ed999_1_4"/>
          <p:cNvSpPr txBox="1"/>
          <p:nvPr/>
        </p:nvSpPr>
        <p:spPr>
          <a:xfrm>
            <a:off x="2023300" y="1477393"/>
            <a:ext cx="928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본 원에서 수술한 디스크 환자 중 디스크 재발환자를 선별</a:t>
            </a:r>
            <a:r>
              <a:rPr b="1" lang="ko-KR" sz="4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387" name="Google Shape;387;g17d7b6ed99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5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g17d7b6ed99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10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17d7b6ed99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099" y="2335114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7d7b6ed99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55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7d7b6ed99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95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17d7b6ed999_1_4"/>
          <p:cNvSpPr txBox="1"/>
          <p:nvPr/>
        </p:nvSpPr>
        <p:spPr>
          <a:xfrm>
            <a:off x="1673018" y="5606725"/>
            <a:ext cx="84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  ㅠ                    ㅠ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6"/>
          <p:cNvSpPr txBox="1"/>
          <p:nvPr/>
        </p:nvSpPr>
        <p:spPr>
          <a:xfrm>
            <a:off x="3302716" y="801454"/>
            <a:ext cx="575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" name="Google Shape;399;p16"/>
          <p:cNvGrpSpPr/>
          <p:nvPr/>
        </p:nvGrpSpPr>
        <p:grpSpPr>
          <a:xfrm>
            <a:off x="698350" y="2319512"/>
            <a:ext cx="10827325" cy="3328925"/>
            <a:chOff x="637075" y="1738338"/>
            <a:chExt cx="10827325" cy="3328925"/>
          </a:xfrm>
        </p:grpSpPr>
        <p:pic>
          <p:nvPicPr>
            <p:cNvPr id="400" name="Google Shape;400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37075" y="1738337"/>
              <a:ext cx="2878549" cy="332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16"/>
            <p:cNvSpPr/>
            <p:nvPr/>
          </p:nvSpPr>
          <p:spPr>
            <a:xfrm>
              <a:off x="3142400" y="1953800"/>
              <a:ext cx="8322000" cy="2898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6"/>
            <p:cNvSpPr txBox="1"/>
            <p:nvPr/>
          </p:nvSpPr>
          <p:spPr>
            <a:xfrm>
              <a:off x="8941488" y="1945500"/>
              <a:ext cx="2212200" cy="4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rmAutofit fontScale="92500" lnSpcReduction="10000"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ct val="160000"/>
                <a:buFont typeface="Malgun Gothic"/>
                <a:buNone/>
              </a:pPr>
              <a:r>
                <a:rPr lang="ko-KR" sz="175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디스크 영상데이터</a:t>
              </a:r>
              <a:r>
                <a:rPr b="0" lang="ko-KR" sz="2800" cap="none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/>
            </a:p>
          </p:txBody>
        </p:sp>
        <p:pic>
          <p:nvPicPr>
            <p:cNvPr id="403" name="Google Shape;40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69426" y="2442114"/>
              <a:ext cx="2828925" cy="21366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4" name="Google Shape;40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6725" y="2442126"/>
              <a:ext cx="2579375" cy="21366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801675" y="2436497"/>
              <a:ext cx="2471325" cy="2201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16"/>
            <p:cNvSpPr txBox="1"/>
            <p:nvPr/>
          </p:nvSpPr>
          <p:spPr>
            <a:xfrm>
              <a:off x="6372127" y="2021429"/>
              <a:ext cx="1972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환자별 수술 데이터</a:t>
              </a:r>
              <a:endParaRPr sz="1600"/>
            </a:p>
          </p:txBody>
        </p:sp>
        <p:sp>
          <p:nvSpPr>
            <p:cNvPr id="407" name="Google Shape;407;p16"/>
            <p:cNvSpPr txBox="1"/>
            <p:nvPr/>
          </p:nvSpPr>
          <p:spPr>
            <a:xfrm>
              <a:off x="4123313" y="1873925"/>
              <a:ext cx="1238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진단데이터</a:t>
              </a:r>
              <a:r>
                <a:rPr lang="ko-KR" sz="2800">
                  <a:solidFill>
                    <a:srgbClr val="3F3F3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endParaRPr/>
            </a:p>
          </p:txBody>
        </p:sp>
      </p:grpSp>
      <p:sp>
        <p:nvSpPr>
          <p:cNvPr id="408" name="Google Shape;408;p16"/>
          <p:cNvSpPr txBox="1"/>
          <p:nvPr/>
        </p:nvSpPr>
        <p:spPr>
          <a:xfrm>
            <a:off x="2222325" y="1741250"/>
            <a:ext cx="92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디스크 재발한 환자의 진단, 독영기록 및 수술기록을 분석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09" name="Google Shape;409;p16"/>
          <p:cNvSpPr txBox="1"/>
          <p:nvPr/>
        </p:nvSpPr>
        <p:spPr>
          <a:xfrm>
            <a:off x="1963032" y="5759125"/>
            <a:ext cx="84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분석한 기록들을 통해 잠재적 디스크 유발 인자를 도출합니다</a:t>
            </a:r>
            <a:endParaRPr b="1" sz="2400">
              <a:solidFill>
                <a:schemeClr val="dk1"/>
              </a:solidFill>
            </a:endParaRPr>
          </a:p>
        </p:txBody>
      </p:sp>
      <p:grpSp>
        <p:nvGrpSpPr>
          <p:cNvPr id="410" name="Google Shape;410;p16"/>
          <p:cNvGrpSpPr/>
          <p:nvPr/>
        </p:nvGrpSpPr>
        <p:grpSpPr>
          <a:xfrm>
            <a:off x="3339375" y="2648054"/>
            <a:ext cx="8376000" cy="2682900"/>
            <a:chOff x="3339375" y="2648054"/>
            <a:chExt cx="8376000" cy="2682900"/>
          </a:xfrm>
        </p:grpSpPr>
        <p:sp>
          <p:nvSpPr>
            <p:cNvPr id="411" name="Google Shape;411;p16"/>
            <p:cNvSpPr/>
            <p:nvPr/>
          </p:nvSpPr>
          <p:spPr>
            <a:xfrm>
              <a:off x="3339375" y="2648054"/>
              <a:ext cx="8065500" cy="268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6"/>
            <p:cNvSpPr txBox="1"/>
            <p:nvPr/>
          </p:nvSpPr>
          <p:spPr>
            <a:xfrm rot="-13338">
              <a:off x="5344008" y="3049446"/>
              <a:ext cx="2010315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1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비만도</a:t>
              </a:r>
              <a:endParaRPr sz="4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p16"/>
            <p:cNvSpPr txBox="1"/>
            <p:nvPr/>
          </p:nvSpPr>
          <p:spPr>
            <a:xfrm>
              <a:off x="5918266" y="2695549"/>
              <a:ext cx="698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Malgun Gothic"/>
                  <a:ea typeface="Malgun Gothic"/>
                  <a:cs typeface="Malgun Gothic"/>
                  <a:sym typeface="Malgun Gothic"/>
                </a:rPr>
                <a:t>흡연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4" name="Google Shape;414;p16"/>
            <p:cNvSpPr txBox="1"/>
            <p:nvPr/>
          </p:nvSpPr>
          <p:spPr>
            <a:xfrm>
              <a:off x="7074225" y="3610526"/>
              <a:ext cx="1630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나이</a:t>
              </a:r>
              <a:endParaRPr sz="4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5" name="Google Shape;415;p16"/>
            <p:cNvSpPr txBox="1"/>
            <p:nvPr/>
          </p:nvSpPr>
          <p:spPr>
            <a:xfrm rot="-2408">
              <a:off x="3448497" y="3358113"/>
              <a:ext cx="2141701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8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가족력</a:t>
              </a:r>
              <a:endParaRPr sz="3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6" name="Google Shape;416;p16"/>
            <p:cNvSpPr txBox="1"/>
            <p:nvPr/>
          </p:nvSpPr>
          <p:spPr>
            <a:xfrm rot="548">
              <a:off x="8155785" y="3305303"/>
              <a:ext cx="18822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1C1C1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기저질환</a:t>
              </a:r>
              <a:endParaRPr sz="27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16"/>
            <p:cNvSpPr txBox="1"/>
            <p:nvPr/>
          </p:nvSpPr>
          <p:spPr>
            <a:xfrm rot="-801">
              <a:off x="5927736" y="3977849"/>
              <a:ext cx="128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Malgun Gothic"/>
                  <a:ea typeface="Malgun Gothic"/>
                  <a:cs typeface="Malgun Gothic"/>
                  <a:sym typeface="Malgun Gothic"/>
                </a:rPr>
                <a:t>운동부족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16"/>
            <p:cNvSpPr txBox="1"/>
            <p:nvPr/>
          </p:nvSpPr>
          <p:spPr>
            <a:xfrm rot="-2408">
              <a:off x="4820097" y="3967713"/>
              <a:ext cx="2141701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1C1C1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골밀도</a:t>
              </a:r>
              <a:endParaRPr sz="27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p16"/>
            <p:cNvSpPr txBox="1"/>
            <p:nvPr/>
          </p:nvSpPr>
          <p:spPr>
            <a:xfrm rot="-2293">
              <a:off x="6725100" y="4348725"/>
              <a:ext cx="2248801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1C1C1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근골격계</a:t>
              </a:r>
              <a:endParaRPr sz="27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p16"/>
            <p:cNvSpPr txBox="1"/>
            <p:nvPr/>
          </p:nvSpPr>
          <p:spPr>
            <a:xfrm rot="-2293">
              <a:off x="8782500" y="3891525"/>
              <a:ext cx="2248801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8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직업</a:t>
              </a:r>
              <a:endParaRPr sz="3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16"/>
            <p:cNvSpPr txBox="1"/>
            <p:nvPr/>
          </p:nvSpPr>
          <p:spPr>
            <a:xfrm rot="-2549">
              <a:off x="8478975" y="4690809"/>
              <a:ext cx="3236401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1C1C1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앉아있는 시간</a:t>
              </a:r>
              <a:endParaRPr sz="27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16"/>
            <p:cNvSpPr txBox="1"/>
            <p:nvPr/>
          </p:nvSpPr>
          <p:spPr>
            <a:xfrm rot="-2408">
              <a:off x="5048697" y="4653513"/>
              <a:ext cx="2141701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1C1C1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자세교정</a:t>
              </a:r>
              <a:endParaRPr sz="27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16"/>
            <p:cNvSpPr txBox="1"/>
            <p:nvPr/>
          </p:nvSpPr>
          <p:spPr>
            <a:xfrm rot="-2408">
              <a:off x="3829497" y="2824713"/>
              <a:ext cx="2141701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500">
                  <a:solidFill>
                    <a:srgbClr val="1C1C1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척추측만</a:t>
              </a:r>
              <a:endParaRPr sz="25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16"/>
            <p:cNvSpPr txBox="1"/>
            <p:nvPr/>
          </p:nvSpPr>
          <p:spPr>
            <a:xfrm rot="-2408">
              <a:off x="7029897" y="2748513"/>
              <a:ext cx="2141701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1C1C1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거북목</a:t>
              </a:r>
              <a:endParaRPr sz="27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16"/>
            <p:cNvSpPr txBox="1"/>
            <p:nvPr/>
          </p:nvSpPr>
          <p:spPr>
            <a:xfrm rot="-801">
              <a:off x="8366136" y="2911049"/>
              <a:ext cx="128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Malgun Gothic"/>
                  <a:ea typeface="Malgun Gothic"/>
                  <a:cs typeface="Malgun Gothic"/>
                  <a:sym typeface="Malgun Gothic"/>
                </a:rPr>
                <a:t>약물복용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p16"/>
            <p:cNvSpPr txBox="1"/>
            <p:nvPr/>
          </p:nvSpPr>
          <p:spPr>
            <a:xfrm rot="-801">
              <a:off x="9578136" y="3015249"/>
              <a:ext cx="12882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latin typeface="Malgun Gothic"/>
                  <a:ea typeface="Malgun Gothic"/>
                  <a:cs typeface="Malgun Gothic"/>
                  <a:sym typeface="Malgun Gothic"/>
                </a:rPr>
                <a:t>골반</a:t>
              </a:r>
              <a:endParaRPr sz="27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p16"/>
            <p:cNvSpPr txBox="1"/>
            <p:nvPr/>
          </p:nvSpPr>
          <p:spPr>
            <a:xfrm rot="-609">
              <a:off x="9798072" y="3447646"/>
              <a:ext cx="16923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latin typeface="Malgun Gothic"/>
                  <a:ea typeface="Malgun Gothic"/>
                  <a:cs typeface="Malgun Gothic"/>
                  <a:sym typeface="Malgun Gothic"/>
                </a:rPr>
                <a:t>이전 병력</a:t>
              </a:r>
              <a:endParaRPr sz="2700"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16"/>
            <p:cNvSpPr txBox="1"/>
            <p:nvPr/>
          </p:nvSpPr>
          <p:spPr>
            <a:xfrm rot="-2408">
              <a:off x="3829497" y="4378938"/>
              <a:ext cx="2141701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700">
                  <a:solidFill>
                    <a:srgbClr val="1C1C1C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성별</a:t>
              </a:r>
              <a:endParaRPr sz="27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16"/>
            <p:cNvSpPr txBox="1"/>
            <p:nvPr/>
          </p:nvSpPr>
          <p:spPr>
            <a:xfrm rot="-801">
              <a:off x="3870336" y="3977849"/>
              <a:ext cx="1288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>
                  <a:latin typeface="Malgun Gothic"/>
                  <a:ea typeface="Malgun Gothic"/>
                  <a:cs typeface="Malgun Gothic"/>
                  <a:sym typeface="Malgun Gothic"/>
                </a:rPr>
                <a:t>수면시간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30" name="Google Shape;430;p16"/>
          <p:cNvSpPr txBox="1"/>
          <p:nvPr/>
        </p:nvSpPr>
        <p:spPr>
          <a:xfrm rot="-2293">
            <a:off x="10230300" y="4043925"/>
            <a:ext cx="2248801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체중</a:t>
            </a:r>
            <a:endParaRPr sz="3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7d7b6ed999_12_0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g17d7b6ed999_12_0"/>
          <p:cNvSpPr txBox="1"/>
          <p:nvPr/>
        </p:nvSpPr>
        <p:spPr>
          <a:xfrm>
            <a:off x="3302716" y="801454"/>
            <a:ext cx="575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7d7b6ed999_12_0"/>
          <p:cNvSpPr/>
          <p:nvPr/>
        </p:nvSpPr>
        <p:spPr>
          <a:xfrm>
            <a:off x="3203675" y="2534975"/>
            <a:ext cx="8322000" cy="289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17d7b6ed999_12_0"/>
          <p:cNvSpPr txBox="1"/>
          <p:nvPr/>
        </p:nvSpPr>
        <p:spPr>
          <a:xfrm>
            <a:off x="9002763" y="2526675"/>
            <a:ext cx="22122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ko-KR" sz="175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디스크 영상데이터</a:t>
            </a:r>
            <a:r>
              <a:rPr b="0" lang="ko-KR"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pic>
        <p:nvPicPr>
          <p:cNvPr id="440" name="Google Shape;440;g17d7b6ed999_1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701" y="3023289"/>
            <a:ext cx="2828925" cy="2136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17d7b6ed999_1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8000" y="3023301"/>
            <a:ext cx="2579375" cy="213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7d7b6ed999_1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62950" y="3017672"/>
            <a:ext cx="2471325" cy="22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g17d7b6ed999_12_0"/>
          <p:cNvSpPr txBox="1"/>
          <p:nvPr/>
        </p:nvSpPr>
        <p:spPr>
          <a:xfrm>
            <a:off x="6433402" y="2602604"/>
            <a:ext cx="19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환자별 수술 데이터</a:t>
            </a:r>
            <a:endParaRPr sz="1600"/>
          </a:p>
        </p:txBody>
      </p:sp>
      <p:sp>
        <p:nvSpPr>
          <p:cNvPr id="444" name="Google Shape;444;g17d7b6ed999_12_0"/>
          <p:cNvSpPr txBox="1"/>
          <p:nvPr/>
        </p:nvSpPr>
        <p:spPr>
          <a:xfrm>
            <a:off x="4184588" y="2455100"/>
            <a:ext cx="123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진단데이터</a:t>
            </a:r>
            <a:r>
              <a:rPr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445" name="Google Shape;445;g17d7b6ed999_12_0"/>
          <p:cNvSpPr txBox="1"/>
          <p:nvPr/>
        </p:nvSpPr>
        <p:spPr>
          <a:xfrm>
            <a:off x="2450925" y="1741250"/>
            <a:ext cx="928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체중, 비만도, 나이, 가족력, 직업으로 데이터를 선별하여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46" name="Google Shape;446;g17d7b6ed999_12_0"/>
          <p:cNvSpPr txBox="1"/>
          <p:nvPr/>
        </p:nvSpPr>
        <p:spPr>
          <a:xfrm>
            <a:off x="2572632" y="5759125"/>
            <a:ext cx="844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진료 기록 중 유사한 데이터를 가진 사람들을 판별합니다 </a:t>
            </a:r>
            <a:endParaRPr b="1" sz="2400">
              <a:solidFill>
                <a:schemeClr val="dk1"/>
              </a:solidFill>
            </a:endParaRPr>
          </a:p>
        </p:txBody>
      </p:sp>
      <p:grpSp>
        <p:nvGrpSpPr>
          <p:cNvPr id="447" name="Google Shape;447;g17d7b6ed999_12_0"/>
          <p:cNvGrpSpPr/>
          <p:nvPr/>
        </p:nvGrpSpPr>
        <p:grpSpPr>
          <a:xfrm>
            <a:off x="3339375" y="2648054"/>
            <a:ext cx="8065500" cy="2682900"/>
            <a:chOff x="3339375" y="2648054"/>
            <a:chExt cx="8065500" cy="2682900"/>
          </a:xfrm>
        </p:grpSpPr>
        <p:sp>
          <p:nvSpPr>
            <p:cNvPr id="448" name="Google Shape;448;g17d7b6ed999_12_0"/>
            <p:cNvSpPr/>
            <p:nvPr/>
          </p:nvSpPr>
          <p:spPr>
            <a:xfrm>
              <a:off x="3339375" y="2648054"/>
              <a:ext cx="8065500" cy="2682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g17d7b6ed999_12_0"/>
            <p:cNvSpPr txBox="1"/>
            <p:nvPr/>
          </p:nvSpPr>
          <p:spPr>
            <a:xfrm rot="-13338">
              <a:off x="5344008" y="3049446"/>
              <a:ext cx="2010315" cy="8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1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비만도</a:t>
              </a:r>
              <a:endParaRPr sz="41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0" name="Google Shape;450;g17d7b6ed999_12_0"/>
            <p:cNvSpPr txBox="1"/>
            <p:nvPr/>
          </p:nvSpPr>
          <p:spPr>
            <a:xfrm>
              <a:off x="7074225" y="3610526"/>
              <a:ext cx="16308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나이</a:t>
              </a:r>
              <a:endParaRPr sz="4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1" name="Google Shape;451;g17d7b6ed999_12_0"/>
            <p:cNvSpPr txBox="1"/>
            <p:nvPr/>
          </p:nvSpPr>
          <p:spPr>
            <a:xfrm rot="-2408">
              <a:off x="3448497" y="3358113"/>
              <a:ext cx="2141701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8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가족력</a:t>
              </a:r>
              <a:endParaRPr sz="3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2" name="Google Shape;452;g17d7b6ed999_12_0"/>
            <p:cNvSpPr txBox="1"/>
            <p:nvPr/>
          </p:nvSpPr>
          <p:spPr>
            <a:xfrm rot="-2293">
              <a:off x="8782500" y="3891525"/>
              <a:ext cx="2248801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800">
                  <a:solidFill>
                    <a:srgbClr val="FF0000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직업</a:t>
              </a:r>
              <a:endParaRPr sz="3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53" name="Google Shape;453;g17d7b6ed999_12_0"/>
          <p:cNvGrpSpPr/>
          <p:nvPr/>
        </p:nvGrpSpPr>
        <p:grpSpPr>
          <a:xfrm>
            <a:off x="241150" y="2319513"/>
            <a:ext cx="2878550" cy="3831888"/>
            <a:chOff x="241150" y="2319513"/>
            <a:chExt cx="2878550" cy="3831888"/>
          </a:xfrm>
        </p:grpSpPr>
        <p:pic>
          <p:nvPicPr>
            <p:cNvPr id="454" name="Google Shape;454;g17d7b6ed999_12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1150" y="2319512"/>
              <a:ext cx="2878550" cy="332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g17d7b6ed999_12_0"/>
            <p:cNvSpPr txBox="1"/>
            <p:nvPr/>
          </p:nvSpPr>
          <p:spPr>
            <a:xfrm>
              <a:off x="1471991" y="5597300"/>
              <a:ext cx="424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2400">
                  <a:solidFill>
                    <a:schemeClr val="dk1"/>
                  </a:solidFill>
                </a:rPr>
                <a:t>A     </a:t>
              </a:r>
              <a:endParaRPr b="1" sz="2400">
                <a:solidFill>
                  <a:schemeClr val="dk1"/>
                </a:solidFill>
              </a:endParaRPr>
            </a:p>
          </p:txBody>
        </p:sp>
        <p:sp>
          <p:nvSpPr>
            <p:cNvPr id="456" name="Google Shape;456;g17d7b6ed999_12_0"/>
            <p:cNvSpPr txBox="1"/>
            <p:nvPr/>
          </p:nvSpPr>
          <p:spPr>
            <a:xfrm>
              <a:off x="2424124" y="3521033"/>
              <a:ext cx="4242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5000">
                  <a:solidFill>
                    <a:schemeClr val="dk1"/>
                  </a:solidFill>
                </a:rPr>
                <a:t>=</a:t>
              </a:r>
              <a:r>
                <a:rPr b="1" lang="ko-KR" sz="5000">
                  <a:solidFill>
                    <a:schemeClr val="dk1"/>
                  </a:solidFill>
                </a:rPr>
                <a:t>     </a:t>
              </a:r>
              <a:endParaRPr b="1" sz="5000">
                <a:solidFill>
                  <a:schemeClr val="dk1"/>
                </a:solidFill>
              </a:endParaRPr>
            </a:p>
          </p:txBody>
        </p:sp>
        <p:sp>
          <p:nvSpPr>
            <p:cNvPr id="457" name="Google Shape;457;g17d7b6ed999_12_0"/>
            <p:cNvSpPr txBox="1"/>
            <p:nvPr/>
          </p:nvSpPr>
          <p:spPr>
            <a:xfrm>
              <a:off x="2424124" y="3244533"/>
              <a:ext cx="424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chemeClr val="dk1"/>
                  </a:solidFill>
                </a:rPr>
                <a:t>.     </a:t>
              </a:r>
              <a:endParaRPr b="1" sz="4000">
                <a:solidFill>
                  <a:schemeClr val="dk1"/>
                </a:solidFill>
              </a:endParaRPr>
            </a:p>
          </p:txBody>
        </p:sp>
        <p:sp>
          <p:nvSpPr>
            <p:cNvPr id="458" name="Google Shape;458;g17d7b6ed999_12_0"/>
            <p:cNvSpPr txBox="1"/>
            <p:nvPr/>
          </p:nvSpPr>
          <p:spPr>
            <a:xfrm>
              <a:off x="2652724" y="3607214"/>
              <a:ext cx="424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4000">
                  <a:solidFill>
                    <a:schemeClr val="dk1"/>
                  </a:solidFill>
                </a:rPr>
                <a:t>.     </a:t>
              </a:r>
              <a:endParaRPr b="1" sz="4000">
                <a:solidFill>
                  <a:schemeClr val="dk1"/>
                </a:solidFill>
              </a:endParaRPr>
            </a:p>
          </p:txBody>
        </p:sp>
      </p:grpSp>
      <p:sp>
        <p:nvSpPr>
          <p:cNvPr id="459" name="Google Shape;459;g17d7b6ed999_12_0"/>
          <p:cNvSpPr txBox="1"/>
          <p:nvPr/>
        </p:nvSpPr>
        <p:spPr>
          <a:xfrm rot="-2293">
            <a:off x="10230300" y="4043925"/>
            <a:ext cx="2248801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체중</a:t>
            </a:r>
            <a:endParaRPr sz="3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7d7b6ed999_1_28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g17d7b6ed999_1_28"/>
          <p:cNvSpPr txBox="1"/>
          <p:nvPr/>
        </p:nvSpPr>
        <p:spPr>
          <a:xfrm>
            <a:off x="3302716" y="801454"/>
            <a:ext cx="575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해결방안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17d7b6ed999_1_28"/>
          <p:cNvSpPr txBox="1"/>
          <p:nvPr/>
        </p:nvSpPr>
        <p:spPr>
          <a:xfrm>
            <a:off x="1947100" y="1477393"/>
            <a:ext cx="9283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잠재적 디스크 유발 인자를 가진 환자들에게 디스크 무료 진단 권유</a:t>
            </a:r>
            <a:r>
              <a:rPr b="1" lang="ko-KR" sz="4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468" name="Google Shape;468;g17d7b6ed99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35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17d7b6ed99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55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17d7b6ed999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950" y="2277781"/>
            <a:ext cx="2878549" cy="33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17d7b6ed999_1_28"/>
          <p:cNvSpPr/>
          <p:nvPr/>
        </p:nvSpPr>
        <p:spPr>
          <a:xfrm>
            <a:off x="418525" y="3228828"/>
            <a:ext cx="4995000" cy="3013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00달(00년) 전에 수술받으신 건 괜찮으신가요 A 선생님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저희 병원에서는 디스크 수술을 받으신 환자분들에 대해 무료로 디스크 재발방지 진료 프로모션을 진행하고 있습니다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시간 나실때 저희 병원 오셔서 디스크가 호전되었는지 알아보고 가세요~</a:t>
            </a:r>
            <a:endParaRPr sz="1800"/>
          </a:p>
        </p:txBody>
      </p:sp>
      <p:sp>
        <p:nvSpPr>
          <p:cNvPr id="472" name="Google Shape;472;g17d7b6ed999_1_28"/>
          <p:cNvSpPr txBox="1"/>
          <p:nvPr/>
        </p:nvSpPr>
        <p:spPr>
          <a:xfrm>
            <a:off x="5678293" y="5568250"/>
            <a:ext cx="110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 A           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473" name="Google Shape;473;g17d7b6ed999_1_28"/>
          <p:cNvSpPr txBox="1"/>
          <p:nvPr/>
        </p:nvSpPr>
        <p:spPr>
          <a:xfrm>
            <a:off x="5787819" y="6016759"/>
            <a:ext cx="110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dk1"/>
                </a:solidFill>
              </a:rPr>
              <a:t>ㄹㅇ?</a:t>
            </a:r>
            <a:r>
              <a:rPr b="1" lang="ko-KR" sz="2400">
                <a:solidFill>
                  <a:schemeClr val="dk1"/>
                </a:solidFill>
              </a:rPr>
              <a:t>            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1"/>
          <p:cNvSpPr txBox="1"/>
          <p:nvPr/>
        </p:nvSpPr>
        <p:spPr>
          <a:xfrm>
            <a:off x="4359729" y="839941"/>
            <a:ext cx="452421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잠재인자 도출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0" name="Google Shape;480;p21"/>
          <p:cNvGraphicFramePr/>
          <p:nvPr/>
        </p:nvGraphicFramePr>
        <p:xfrm>
          <a:off x="1027925" y="188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{1F3B5C0B-AB5D-4ACF-9CDB-19BAEC85CD48}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2201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3000"/>
                        <a:t>가족력</a:t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3000"/>
                        <a:t>성별</a:t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3000"/>
                        <a:t>신장</a:t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3000"/>
                        <a:t>체중</a:t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201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  <p:pic>
        <p:nvPicPr>
          <p:cNvPr id="481" name="Google Shape;481;p21"/>
          <p:cNvPicPr preferRelativeResize="0"/>
          <p:nvPr/>
        </p:nvPicPr>
        <p:blipFill rotWithShape="1">
          <a:blip r:embed="rId3">
            <a:alphaModFix/>
          </a:blip>
          <a:srcRect b="-4427" l="0" r="2827" t="0"/>
          <a:stretch/>
        </p:blipFill>
        <p:spPr>
          <a:xfrm>
            <a:off x="1544750" y="2504475"/>
            <a:ext cx="144000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024" y="2479163"/>
            <a:ext cx="1634000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2900" y="2504475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1775" y="2504475"/>
            <a:ext cx="1440000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2990" y="4850500"/>
            <a:ext cx="1440001" cy="144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28850" y="48505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81779" y="4850500"/>
            <a:ext cx="1439998" cy="144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8" name="Google Shape;488;p21"/>
          <p:cNvGraphicFramePr/>
          <p:nvPr/>
        </p:nvGraphicFramePr>
        <p:xfrm>
          <a:off x="1928725" y="4156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{1F3B5C0B-AB5D-4ACF-9CDB-19BAEC85CD48}</a:tableStyleId>
              </a:tblPr>
              <a:tblGrid>
                <a:gridCol w="2571750"/>
                <a:gridCol w="2571750"/>
                <a:gridCol w="2571750"/>
                <a:gridCol w="2571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3000"/>
                        <a:t>연령</a:t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3000"/>
                        <a:t>과거수술횟수</a:t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3000"/>
                        <a:t>          </a:t>
                      </a:r>
                      <a:r>
                        <a:rPr b="1" lang="ko-KR" sz="3000"/>
                        <a:t>직업</a:t>
                      </a:r>
                      <a:endParaRPr b="1" sz="3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7d7b6ed999_1_44"/>
          <p:cNvSpPr txBox="1"/>
          <p:nvPr/>
        </p:nvSpPr>
        <p:spPr>
          <a:xfrm>
            <a:off x="766450" y="2428550"/>
            <a:ext cx="9102000" cy="3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●"/>
            </a:pP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환자별 맞춤 CARE활동</a:t>
            </a: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으</a:t>
            </a: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로 </a:t>
            </a:r>
            <a:r>
              <a:rPr lang="ko-KR" sz="23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병원 재방문율 증가</a:t>
            </a: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 기대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●"/>
            </a:pP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재방문율 증가로 인한 </a:t>
            </a:r>
            <a:r>
              <a:rPr lang="ko-KR" sz="23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수입 증가</a:t>
            </a: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 기대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algun Gothic"/>
              <a:buChar char="●"/>
            </a:pPr>
            <a:r>
              <a:rPr lang="ko-KR" sz="2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디스크 재발환자를 다른 병원으로 유출 방지 기대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●"/>
            </a:pP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디스크 환자에 대한 재진을 통해 feedback data 확보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algun Gothic"/>
              <a:buChar char="●"/>
            </a:pPr>
            <a:r>
              <a:rPr lang="ko-KR" sz="2300">
                <a:latin typeface="Malgun Gothic"/>
                <a:ea typeface="Malgun Gothic"/>
                <a:cs typeface="Malgun Gothic"/>
                <a:sym typeface="Malgun Gothic"/>
              </a:rPr>
              <a:t>진료 volume 확대 및 환자 특성에 따른 수술 성공 가능성 증대</a:t>
            </a:r>
            <a:endParaRPr sz="23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5" name="Google Shape;495;g17d7b6ed999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9475" y="1832200"/>
            <a:ext cx="2496700" cy="19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17d7b6ed999_1_44"/>
          <p:cNvSpPr txBox="1"/>
          <p:nvPr/>
        </p:nvSpPr>
        <p:spPr>
          <a:xfrm>
            <a:off x="3302716" y="801454"/>
            <a:ext cx="575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기대효과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7c2f833eb6_2_13"/>
          <p:cNvSpPr txBox="1"/>
          <p:nvPr>
            <p:ph type="ctrTitle"/>
          </p:nvPr>
        </p:nvSpPr>
        <p:spPr>
          <a:xfrm>
            <a:off x="599246" y="600184"/>
            <a:ext cx="109935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기대효과 </a:t>
            </a:r>
            <a:endParaRPr/>
          </a:p>
        </p:txBody>
      </p:sp>
      <p:sp>
        <p:nvSpPr>
          <p:cNvPr id="503" name="Google Shape;503;g17c2f833eb6_2_13"/>
          <p:cNvSpPr txBox="1"/>
          <p:nvPr/>
        </p:nvSpPr>
        <p:spPr>
          <a:xfrm>
            <a:off x="1538325" y="5291850"/>
            <a:ext cx="3953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환자별 맞춤 CARE활동으로 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병원 재방문율 </a:t>
            </a:r>
            <a:r>
              <a:rPr b="1" lang="ko-KR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13.5% 증가 기대</a:t>
            </a:r>
            <a:endParaRPr b="1" sz="20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g17c2f833eb6_2_13"/>
          <p:cNvSpPr txBox="1"/>
          <p:nvPr/>
        </p:nvSpPr>
        <p:spPr>
          <a:xfrm>
            <a:off x="7453638" y="5291850"/>
            <a:ext cx="352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Malgun Gothic"/>
                <a:ea typeface="Malgun Gothic"/>
                <a:cs typeface="Malgun Gothic"/>
                <a:sym typeface="Malgun Gothic"/>
              </a:rPr>
              <a:t>재방문율 증가로 인한</a:t>
            </a:r>
            <a:endParaRPr sz="20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수입 증가 기대</a:t>
            </a:r>
            <a:endParaRPr b="1" sz="2000">
              <a:solidFill>
                <a:srgbClr val="0000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5" name="Google Shape;505;g17c2f833eb6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13" y="1994063"/>
            <a:ext cx="5372625" cy="30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17c2f833eb6_2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338" y="2509521"/>
            <a:ext cx="2393249" cy="23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17c2f833eb6_2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41687" y="3679379"/>
            <a:ext cx="1223400" cy="12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17c2f833eb6_2_13"/>
          <p:cNvSpPr txBox="1"/>
          <p:nvPr/>
        </p:nvSpPr>
        <p:spPr>
          <a:xfrm>
            <a:off x="5014938" y="5029575"/>
            <a:ext cx="35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출처 의약 뉴스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g17d7b6ed999_8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3675" y="1895750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7650" y="1895738"/>
            <a:ext cx="647226" cy="64722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17d7b6ed999_8_11"/>
          <p:cNvSpPr txBox="1"/>
          <p:nvPr>
            <p:ph type="ctrTitle"/>
          </p:nvPr>
        </p:nvSpPr>
        <p:spPr>
          <a:xfrm>
            <a:off x="599246" y="566384"/>
            <a:ext cx="109935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자체 평가 의견</a:t>
            </a:r>
            <a:endParaRPr/>
          </a:p>
        </p:txBody>
      </p:sp>
      <p:sp>
        <p:nvSpPr>
          <p:cNvPr id="517" name="Google Shape;517;g17d7b6ed999_8_11"/>
          <p:cNvSpPr txBox="1"/>
          <p:nvPr/>
        </p:nvSpPr>
        <p:spPr>
          <a:xfrm>
            <a:off x="935875" y="2076600"/>
            <a:ext cx="575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시작은 재미있었는데 막상보니 방대한 변수 항목에 놀랐지만 현업에 가면 이정도는 해야 한다는 생각이다. 팀윅이 좋아 힘든점은 없었다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g17d7b6ed999_8_11"/>
          <p:cNvSpPr txBox="1"/>
          <p:nvPr/>
        </p:nvSpPr>
        <p:spPr>
          <a:xfrm>
            <a:off x="5622889" y="1782200"/>
            <a:ext cx="8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박용식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9" name="Google Shape;519;g17d7b6ed999_8_11"/>
          <p:cNvSpPr txBox="1"/>
          <p:nvPr/>
        </p:nvSpPr>
        <p:spPr>
          <a:xfrm>
            <a:off x="1004000" y="3015925"/>
            <a:ext cx="575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척추병원 주제는 데이터를 수집하기 어려운 점이 있었지만 다같이 함께 찾으니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잘 해결할 수 있었다. 데이터 분석을 하는게 걱정이 되지만 괜찮을 것 같다.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g17d7b6ed999_8_11"/>
          <p:cNvSpPr txBox="1"/>
          <p:nvPr/>
        </p:nvSpPr>
        <p:spPr>
          <a:xfrm>
            <a:off x="5622889" y="2721525"/>
            <a:ext cx="8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차하나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g17d7b6ed999_8_11"/>
          <p:cNvSpPr txBox="1"/>
          <p:nvPr/>
        </p:nvSpPr>
        <p:spPr>
          <a:xfrm>
            <a:off x="1004000" y="4008525"/>
            <a:ext cx="575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명확한 상관관계가 있을 거라 생각하고 의료분석을 선택하였지만, 막상 하려니 잘 할 수 있을지 자신이 없어졌다. 그래도 좋은 조원들과 함께라면 잘 해낼거라 생각한다.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g17d7b6ed999_8_11"/>
          <p:cNvSpPr txBox="1"/>
          <p:nvPr/>
        </p:nvSpPr>
        <p:spPr>
          <a:xfrm>
            <a:off x="5622889" y="3714125"/>
            <a:ext cx="8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김태양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g17d7b6ed999_8_11"/>
          <p:cNvSpPr txBox="1"/>
          <p:nvPr/>
        </p:nvSpPr>
        <p:spPr>
          <a:xfrm>
            <a:off x="1004000" y="4933000"/>
            <a:ext cx="575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처음시작은 평소에 접할 수 없는 주제라서 어려웠는데 자료조사를 하다보니 재미도있었고 저번 주제랑은 완전 다른주제라 다른경험을 해볼수있어서 좋았습니다.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g17d7b6ed999_8_11"/>
          <p:cNvSpPr txBox="1"/>
          <p:nvPr/>
        </p:nvSpPr>
        <p:spPr>
          <a:xfrm>
            <a:off x="5622889" y="4638600"/>
            <a:ext cx="8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문인성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g17d7b6ed999_8_11"/>
          <p:cNvSpPr txBox="1"/>
          <p:nvPr/>
        </p:nvSpPr>
        <p:spPr>
          <a:xfrm>
            <a:off x="1004000" y="5940450"/>
            <a:ext cx="5759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디스크 재발 환자를 데이터분석을 통해 예측하고 이를 사전에 알려주는 알고리즘을 제작할 수 있을 것으로 기대된다.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g17d7b6ed999_8_11"/>
          <p:cNvSpPr txBox="1"/>
          <p:nvPr/>
        </p:nvSpPr>
        <p:spPr>
          <a:xfrm>
            <a:off x="5622889" y="5646050"/>
            <a:ext cx="8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Malgun Gothic"/>
                <a:ea typeface="Malgun Gothic"/>
                <a:cs typeface="Malgun Gothic"/>
                <a:sym typeface="Malgun Gothic"/>
              </a:rPr>
              <a:t>강승현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7" name="Google Shape;527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3438" y="1895738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9225" y="1895738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6450" y="1895738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g17d7b6ed999_8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6037" y="2877362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013" y="2877350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5800" y="2877350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1588" y="2877350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8813" y="2877350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17d7b6ed999_8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5325" y="3858987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300" y="3858975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5088" y="3858975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0875" y="3858975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8100" y="3858975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9300" y="4840600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5088" y="4840600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0875" y="4840600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8100" y="4840600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17d7b6ed999_8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7687" y="5822237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1663" y="5822225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450" y="5822225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3238" y="5822225"/>
            <a:ext cx="647226" cy="64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0463" y="5822225"/>
            <a:ext cx="647226" cy="647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9" name="Google Shape;549;g17d7b6ed999_8_11"/>
          <p:cNvCxnSpPr/>
          <p:nvPr/>
        </p:nvCxnSpPr>
        <p:spPr>
          <a:xfrm>
            <a:off x="6878575" y="1911125"/>
            <a:ext cx="0" cy="4683300"/>
          </a:xfrm>
          <a:prstGeom prst="straightConnector1">
            <a:avLst/>
          </a:prstGeom>
          <a:noFill/>
          <a:ln cap="flat" cmpd="sng" w="76200">
            <a:solidFill>
              <a:srgbClr val="9FC5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0" name="Google Shape;550;g17d7b6ed999_8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7688" y="4840613"/>
            <a:ext cx="647226" cy="64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 txBox="1"/>
          <p:nvPr>
            <p:ph type="title"/>
          </p:nvPr>
        </p:nvSpPr>
        <p:spPr>
          <a:xfrm>
            <a:off x="416142" y="450595"/>
            <a:ext cx="110295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4000"/>
              <a:buFont typeface="Noto Sans"/>
              <a:buNone/>
            </a:pPr>
            <a:r>
              <a:rPr lang="ko-KR" sz="48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   </a:t>
            </a:r>
            <a:br>
              <a:rPr lang="ko-KR" sz="48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lang="ko-KR" sz="48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SIX </a:t>
            </a:r>
            <a:r>
              <a:rPr lang="ko-KR" sz="4800"/>
              <a:t>MEDICAL CENTER</a:t>
            </a:r>
            <a:endParaRPr sz="4800">
              <a:solidFill>
                <a:srgbClr val="1D1C1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166" name="Google Shape;166;p3"/>
          <p:cNvGrpSpPr/>
          <p:nvPr/>
        </p:nvGrpSpPr>
        <p:grpSpPr>
          <a:xfrm>
            <a:off x="596443" y="1595295"/>
            <a:ext cx="10999124" cy="5338912"/>
            <a:chOff x="-24128" y="-96300"/>
            <a:chExt cx="10999124" cy="5338912"/>
          </a:xfrm>
        </p:grpSpPr>
        <p:sp>
          <p:nvSpPr>
            <p:cNvPr id="167" name="Google Shape;167;p3"/>
            <p:cNvSpPr/>
            <p:nvPr/>
          </p:nvSpPr>
          <p:spPr>
            <a:xfrm>
              <a:off x="52057" y="2526413"/>
              <a:ext cx="2562600" cy="17655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-1998" r="-1999" t="0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0" y="1773837"/>
              <a:ext cx="2562524" cy="950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69" name="Google Shape;169;p3"/>
            <p:cNvSpPr txBox="1"/>
            <p:nvPr/>
          </p:nvSpPr>
          <p:spPr>
            <a:xfrm>
              <a:off x="52075" y="4291912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문인성</a:t>
              </a:r>
              <a:endParaRPr b="1"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척추 센터장</a:t>
              </a:r>
              <a:endParaRPr b="1"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7725916" y="-96296"/>
              <a:ext cx="2562600" cy="17655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-1998" r="-1999" t="0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716105" y="1747474"/>
              <a:ext cx="2562524" cy="950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72" name="Google Shape;172;p3"/>
            <p:cNvSpPr txBox="1"/>
            <p:nvPr/>
          </p:nvSpPr>
          <p:spPr>
            <a:xfrm>
              <a:off x="7703605" y="1745399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b="1" lang="ko-KR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차하나</a:t>
              </a:r>
              <a:endParaRPr b="1"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홍보팀 과장</a:t>
              </a:r>
              <a:endParaRPr b="1"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52077" y="-96300"/>
              <a:ext cx="2562600" cy="17655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-22999" l="0" r="0" t="-22999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5456347" y="1767135"/>
              <a:ext cx="2562524" cy="950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75" name="Google Shape;175;p3"/>
            <p:cNvSpPr txBox="1"/>
            <p:nvPr/>
          </p:nvSpPr>
          <p:spPr>
            <a:xfrm>
              <a:off x="-24128" y="1747485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박용식</a:t>
              </a:r>
              <a:endParaRPr b="1"/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b="1"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운영 </a:t>
              </a: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팀장</a:t>
              </a:r>
              <a:endParaRPr b="1"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877835" y="-96300"/>
              <a:ext cx="2562600" cy="176550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-1998" r="-1999" t="0"/>
              </a:stretch>
            </a:blipFill>
            <a:ln cap="rnd" cmpd="sng" w="222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12396" y="1773835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78" name="Google Shape;178;p3"/>
            <p:cNvSpPr txBox="1"/>
            <p:nvPr/>
          </p:nvSpPr>
          <p:spPr>
            <a:xfrm>
              <a:off x="3850934" y="1747485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김태양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b="1"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운영팀 </a:t>
              </a: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과장</a:t>
              </a:r>
              <a:endParaRPr b="1"/>
            </a:p>
          </p:txBody>
        </p:sp>
      </p:grpSp>
      <p:grpSp>
        <p:nvGrpSpPr>
          <p:cNvPr id="179" name="Google Shape;179;p3"/>
          <p:cNvGrpSpPr/>
          <p:nvPr/>
        </p:nvGrpSpPr>
        <p:grpSpPr>
          <a:xfrm>
            <a:off x="4423058" y="5429094"/>
            <a:ext cx="4571532" cy="1437215"/>
            <a:chOff x="-2009008" y="1773837"/>
            <a:chExt cx="4571532" cy="1437215"/>
          </a:xfrm>
        </p:grpSpPr>
        <p:sp>
          <p:nvSpPr>
            <p:cNvPr id="180" name="Google Shape;180;p3"/>
            <p:cNvSpPr/>
            <p:nvPr/>
          </p:nvSpPr>
          <p:spPr>
            <a:xfrm>
              <a:off x="0" y="1773837"/>
              <a:ext cx="2562524" cy="9506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81" name="Google Shape;181;p3"/>
            <p:cNvSpPr txBox="1"/>
            <p:nvPr/>
          </p:nvSpPr>
          <p:spPr>
            <a:xfrm>
              <a:off x="-2009008" y="2260352"/>
              <a:ext cx="2562600" cy="95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28000" spcFirstLastPara="1" rIns="128000" wrap="square" tIns="1280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rPr b="1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강승현</a:t>
              </a:r>
              <a:endParaRPr b="1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  <a:p>
              <a:pPr indent="-171450" lvl="1" marL="171450" marR="0" rtl="0" algn="l">
                <a:lnSpc>
                  <a:spcPct val="90000"/>
                </a:lnSpc>
                <a:spcBef>
                  <a:spcPts val="63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Malgun Gothic"/>
                <a:buNone/>
              </a:pP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척추 </a:t>
              </a:r>
              <a:r>
                <a:rPr b="1" lang="ko-KR" sz="1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센터 </a:t>
              </a:r>
              <a:r>
                <a:rPr b="1" i="0" lang="ko-KR" sz="16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과장</a:t>
              </a:r>
              <a:endParaRPr b="1"/>
            </a:p>
          </p:txBody>
        </p:sp>
      </p:grpSp>
      <p:sp>
        <p:nvSpPr>
          <p:cNvPr descr="Headshot" id="182" name="Google Shape;182;p3"/>
          <p:cNvSpPr/>
          <p:nvPr/>
        </p:nvSpPr>
        <p:spPr>
          <a:xfrm>
            <a:off x="4491436" y="4158226"/>
            <a:ext cx="2562600" cy="17655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28996" l="0" r="0" t="-28996"/>
            </a:stretch>
          </a:blipFill>
          <a:ln cap="rnd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"/>
          <p:cNvSpPr txBox="1"/>
          <p:nvPr>
            <p:ph type="title"/>
          </p:nvPr>
        </p:nvSpPr>
        <p:spPr>
          <a:xfrm>
            <a:off x="6615768" y="882221"/>
            <a:ext cx="65160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algun Gothic"/>
              <a:buNone/>
            </a:pPr>
            <a:br>
              <a:rPr lang="ko-KR"/>
            </a:br>
            <a:br>
              <a:rPr lang="ko-KR"/>
            </a:br>
            <a:r>
              <a:rPr lang="ko-KR"/>
              <a:t>in NY</a:t>
            </a:r>
            <a:endParaRPr/>
          </a:p>
        </p:txBody>
      </p:sp>
      <p:pic>
        <p:nvPicPr>
          <p:cNvPr id="184" name="Google Shape;184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06963" y="4106500"/>
            <a:ext cx="2809774" cy="176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"/>
          <p:cNvSpPr txBox="1"/>
          <p:nvPr/>
        </p:nvSpPr>
        <p:spPr>
          <a:xfrm>
            <a:off x="8383151" y="5923719"/>
            <a:ext cx="25626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28000" spcFirstLastPara="1" rIns="128000" wrap="square" tIns="128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None/>
            </a:pPr>
            <a:r>
              <a:rPr b="1"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alpaco 협력업체</a:t>
            </a:r>
            <a:endParaRPr b="1"/>
          </a:p>
          <a:p>
            <a:pPr indent="-171450" lvl="1" marL="171450" marR="0" rtl="0" algn="l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None/>
            </a:pPr>
            <a:r>
              <a:rPr b="1" lang="ko-KR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머신 러닝 6팀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7d7b6ed999_11_3"/>
          <p:cNvSpPr txBox="1"/>
          <p:nvPr>
            <p:ph type="ctrTitle"/>
          </p:nvPr>
        </p:nvSpPr>
        <p:spPr>
          <a:xfrm>
            <a:off x="599246" y="566384"/>
            <a:ext cx="109935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참고 문헌</a:t>
            </a:r>
            <a:endParaRPr/>
          </a:p>
        </p:txBody>
      </p:sp>
      <p:sp>
        <p:nvSpPr>
          <p:cNvPr id="557" name="Google Shape;557;g17d7b6ed999_11_3"/>
          <p:cNvSpPr txBox="1"/>
          <p:nvPr/>
        </p:nvSpPr>
        <p:spPr>
          <a:xfrm>
            <a:off x="1109925" y="1615175"/>
            <a:ext cx="95415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허리디스크 연령별 진료 현황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https://m.blog.naver.com/PostView.naver?isHttpsRedirect=true&amp;blogId=chuckchuck2&amp;logNo=220415942704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디스크 질환, 유전가능성 63%로 나타나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http://www.mjmedi.com/news/articleView.html?idxno=22795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최근 10년간 비만 유병률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http://general.kosso.or.kr/html/?pmode=obesityDiagnosis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척추수술 급증…환자가 늘었나, 의사가 늘었나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https://www.hani.co.kr/arti/PRINT/590481.html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사무직 노동자보다 척추질환 2배 이상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https://www.mjmedi.com/news/articleView.html?idxno=16615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50대 여성, 허리디스크 가장 취약…또 다른 원인은 ‘복부비만’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https://www.k-health.com/news/articleView.html?idxno=52611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50세 이상 중·장년 척추관 협착증 환자, 디스크 환자 추월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http://medicalworldnews.co.kr/skin/news/basic/view_pop.php?v_idx=1462775126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재방문 이유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https://www.doctorsnews.co.kr/news/articleView.html?idxno=67522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7c2f833eb6_3_18"/>
          <p:cNvSpPr txBox="1"/>
          <p:nvPr>
            <p:ph idx="12" type="sldNum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g17c2f833eb6_3_18"/>
          <p:cNvSpPr txBox="1"/>
          <p:nvPr/>
        </p:nvSpPr>
        <p:spPr>
          <a:xfrm>
            <a:off x="640900" y="5211900"/>
            <a:ext cx="77574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9600">
                <a:solidFill>
                  <a:schemeClr val="dk1"/>
                </a:solidFill>
              </a:rPr>
              <a:t>Thank you</a:t>
            </a:r>
            <a:endParaRPr b="1" sz="9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17c2f833eb6_3_18"/>
          <p:cNvSpPr txBox="1"/>
          <p:nvPr>
            <p:ph type="title"/>
          </p:nvPr>
        </p:nvSpPr>
        <p:spPr>
          <a:xfrm>
            <a:off x="8550699" y="5753575"/>
            <a:ext cx="3854100" cy="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4000"/>
              <a:buFont typeface="Noto Sans"/>
              <a:buNone/>
            </a:pPr>
            <a:r>
              <a:rPr b="1" lang="ko-KR" sz="24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   </a:t>
            </a:r>
            <a:br>
              <a:rPr b="1" lang="ko-KR" sz="24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</a:br>
            <a:r>
              <a:rPr b="1" lang="ko-KR" sz="2400">
                <a:solidFill>
                  <a:srgbClr val="1D1C1D"/>
                </a:solidFill>
                <a:latin typeface="Noto Sans"/>
                <a:ea typeface="Noto Sans"/>
                <a:cs typeface="Noto Sans"/>
                <a:sym typeface="Noto Sans"/>
              </a:rPr>
              <a:t>SIX </a:t>
            </a:r>
            <a:r>
              <a:rPr b="1" lang="ko-KR" sz="2400"/>
              <a:t>MEDICAL CENTER</a:t>
            </a:r>
            <a:endParaRPr b="1" sz="2400">
              <a:solidFill>
                <a:srgbClr val="1D1C1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descr="지난 3월부터 tvN에서 방송되고 있는 드라마 &lt;슬기로운 의사생활&gt;은 ‘응답하라’ 시리즈를 통해 이름을 알린 이우정 작가·신원호 PD 콤비가 도전한 첫 ‘의학 드라마’다. 한 병원에서 일하게 된 20년 지기 의사 5명의 일상과 병원을 찾은 환자들의 사연을 중심으로 매회 크고 작은 에피소드들이 전개된다.  tvN 제공" id="566" name="Google Shape;566;g17c2f833eb6_3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000" y="665600"/>
            <a:ext cx="10562526" cy="44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7c2f833eb6_3_18"/>
          <p:cNvSpPr txBox="1"/>
          <p:nvPr/>
        </p:nvSpPr>
        <p:spPr>
          <a:xfrm>
            <a:off x="10033200" y="5181950"/>
            <a:ext cx="179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출처 경향신문, tvn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/>
          <p:nvPr/>
        </p:nvSpPr>
        <p:spPr>
          <a:xfrm>
            <a:off x="1197307" y="698983"/>
            <a:ext cx="945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4000" u="none" cap="none" strike="noStrike">
                <a:solidFill>
                  <a:srgbClr val="1D1C1D"/>
                </a:solidFill>
                <a:latin typeface="Arial"/>
                <a:ea typeface="Arial"/>
                <a:cs typeface="Arial"/>
                <a:sym typeface="Arial"/>
              </a:rPr>
              <a:t>구성 및 역할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91" name="Google Shape;191;p4"/>
          <p:cNvGraphicFramePr/>
          <p:nvPr/>
        </p:nvGraphicFramePr>
        <p:xfrm>
          <a:off x="1271468" y="19332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{66A7549D-218F-47A2-95C2-3CF6E33EC6B6}</a:tableStyleId>
              </a:tblPr>
              <a:tblGrid>
                <a:gridCol w="2016225"/>
                <a:gridCol w="1584175"/>
                <a:gridCol w="6048675"/>
              </a:tblGrid>
              <a:tr h="4208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훈련생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역할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담당 업무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E2F3"/>
                    </a:solidFill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박용식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 Symbol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팀장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지휘, 발표 자료 작성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</a:rPr>
                        <a:t>강승현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 Symbol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</a:rPr>
                        <a:t>팀원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분석, 발표 자료 준비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김태양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 Symbol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</a:t>
                      </a:r>
                      <a:r>
                        <a:rPr lang="ko-KR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및 발췌, 발표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문인성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 Symbol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수집, 도메인 수집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27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Calibri"/>
                        <a:buNone/>
                      </a:pPr>
                      <a:r>
                        <a:rPr lang="ko-KR" sz="1500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차하나</a:t>
                      </a:r>
                      <a:endParaRPr b="0" i="0" sz="1500" u="none" cap="none" strike="noStrike">
                        <a:solidFill>
                          <a:srgbClr val="3A383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500"/>
                        <a:buFont typeface="Noto Sans Symbols"/>
                        <a:buNone/>
                      </a:pPr>
                      <a:r>
                        <a:rPr b="0" i="0" lang="ko-KR" sz="1500" u="none" cap="none" strike="noStrike">
                          <a:solidFill>
                            <a:srgbClr val="3A3838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</a:t>
                      </a:r>
                      <a:endParaRPr/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A3838"/>
                        </a:buClr>
                        <a:buSzPts val="1400"/>
                        <a:buFont typeface="Noto Sans Symbols"/>
                        <a:buNone/>
                      </a:pPr>
                      <a:r>
                        <a:rPr b="0" i="0" lang="ko-KR" sz="1400" u="none" cap="none" strike="noStrike">
                          <a:solidFill>
                            <a:srgbClr val="3A3838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▶ </a:t>
                      </a:r>
                      <a:r>
                        <a:rPr lang="ko-KR">
                          <a:solidFill>
                            <a:srgbClr val="3A383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데이터 수집, 발표 자료 준비</a:t>
                      </a:r>
                      <a:endParaRPr b="0" i="0" sz="1400" u="none" cap="none" strike="noStrike">
                        <a:solidFill>
                          <a:srgbClr val="3A3838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50" marB="45750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300" y="1124676"/>
            <a:ext cx="5906950" cy="343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42950" y="1093275"/>
            <a:ext cx="4437676" cy="388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3587" y="4559525"/>
            <a:ext cx="35052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5"/>
          <p:cNvSpPr txBox="1"/>
          <p:nvPr>
            <p:ph type="title"/>
          </p:nvPr>
        </p:nvSpPr>
        <p:spPr>
          <a:xfrm>
            <a:off x="600075" y="4559525"/>
            <a:ext cx="6241500" cy="21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2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추간판탈출증(디스크)란?</a:t>
            </a:r>
            <a:endParaRPr b="1"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척추뼈와 척추뼈 사이에 존재하는 </a:t>
            </a:r>
            <a:r>
              <a:rPr b="1" lang="ko-KR" sz="17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추간판(디스크)이 어떤 원인에 의해 손상 되어 다양한 이상증상을 유발하는 질환</a:t>
            </a:r>
            <a:endParaRPr b="1" sz="17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7c2f833eb6_3_60"/>
          <p:cNvSpPr txBox="1"/>
          <p:nvPr/>
        </p:nvSpPr>
        <p:spPr>
          <a:xfrm>
            <a:off x="2785195" y="778300"/>
            <a:ext cx="662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</a:rPr>
              <a:t>프로젝트 수행절차 및 방법</a:t>
            </a:r>
            <a:endParaRPr b="1" sz="4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7c2f833eb6_3_60"/>
          <p:cNvSpPr txBox="1"/>
          <p:nvPr>
            <p:ph type="title"/>
          </p:nvPr>
        </p:nvSpPr>
        <p:spPr>
          <a:xfrm>
            <a:off x="630000" y="2089500"/>
            <a:ext cx="2161800" cy="480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algun Gothic"/>
              <a:buNone/>
            </a:pPr>
            <a:r>
              <a:rPr lang="ko-KR">
                <a:solidFill>
                  <a:schemeClr val="lt1"/>
                </a:solidFill>
              </a:rPr>
              <a:t>추</a:t>
            </a:r>
            <a:r>
              <a:rPr lang="ko-KR">
                <a:solidFill>
                  <a:schemeClr val="lt1"/>
                </a:solidFill>
              </a:rPr>
              <a:t>진 배경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g17c2f833eb6_3_60"/>
          <p:cNvSpPr txBox="1"/>
          <p:nvPr>
            <p:ph type="title"/>
          </p:nvPr>
        </p:nvSpPr>
        <p:spPr>
          <a:xfrm>
            <a:off x="9290444" y="2089500"/>
            <a:ext cx="2161800" cy="480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algun Gothic"/>
              <a:buNone/>
            </a:pPr>
            <a:r>
              <a:rPr lang="ko-KR">
                <a:solidFill>
                  <a:schemeClr val="lt1"/>
                </a:solidFill>
              </a:rPr>
              <a:t>기</a:t>
            </a:r>
            <a:r>
              <a:rPr lang="ko-KR">
                <a:solidFill>
                  <a:schemeClr val="lt1"/>
                </a:solidFill>
              </a:rPr>
              <a:t>대 효과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g17c2f833eb6_3_60"/>
          <p:cNvSpPr txBox="1"/>
          <p:nvPr>
            <p:ph type="title"/>
          </p:nvPr>
        </p:nvSpPr>
        <p:spPr>
          <a:xfrm>
            <a:off x="4971440" y="2089500"/>
            <a:ext cx="2161800" cy="480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algun Gothic"/>
              <a:buNone/>
            </a:pPr>
            <a:r>
              <a:rPr lang="ko-KR">
                <a:solidFill>
                  <a:schemeClr val="lt1"/>
                </a:solidFill>
              </a:rPr>
              <a:t>해결 방안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0" name="Google Shape;210;g17c2f833eb6_3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037" y="3035688"/>
            <a:ext cx="2399725" cy="239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17c2f833eb6_3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4981" y="3173288"/>
            <a:ext cx="1972724" cy="197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17c2f833eb6_3_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8378" y="3035688"/>
            <a:ext cx="2247924" cy="2247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7c2f833eb6_3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375" y="3678875"/>
            <a:ext cx="808550" cy="8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17c2f833eb6_3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1875" y="3678875"/>
            <a:ext cx="808550" cy="8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6"/>
          <p:cNvSpPr txBox="1"/>
          <p:nvPr>
            <p:ph type="ctrTitle"/>
          </p:nvPr>
        </p:nvSpPr>
        <p:spPr>
          <a:xfrm>
            <a:off x="478246" y="731659"/>
            <a:ext cx="10993500" cy="104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b="1"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추진 배경</a:t>
            </a:r>
            <a:endParaRPr/>
          </a:p>
        </p:txBody>
      </p:sp>
      <p:pic>
        <p:nvPicPr>
          <p:cNvPr id="221" name="Google Shape;22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50" y="1852700"/>
            <a:ext cx="11389499" cy="47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6"/>
          <p:cNvSpPr txBox="1"/>
          <p:nvPr/>
        </p:nvSpPr>
        <p:spPr>
          <a:xfrm>
            <a:off x="10690488" y="6488700"/>
            <a:ext cx="352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출처 단원병원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"/>
          <p:cNvSpPr txBox="1"/>
          <p:nvPr>
            <p:ph type="title"/>
          </p:nvPr>
        </p:nvSpPr>
        <p:spPr>
          <a:xfrm>
            <a:off x="1291800" y="5034700"/>
            <a:ext cx="9608400" cy="139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lang="ko-KR"/>
              <a:t>병원 </a:t>
            </a:r>
            <a:r>
              <a:rPr b="1" lang="ko-KR"/>
              <a:t>총 </a:t>
            </a:r>
            <a:r>
              <a:rPr b="1" lang="ko-KR"/>
              <a:t>수익은 </a:t>
            </a:r>
            <a:r>
              <a:rPr b="1" lang="ko-KR">
                <a:solidFill>
                  <a:srgbClr val="FF0000"/>
                </a:solidFill>
              </a:rPr>
              <a:t>증가</a:t>
            </a:r>
            <a:r>
              <a:rPr b="1" lang="ko-KR"/>
              <a:t> 척추센터는 수익이 </a:t>
            </a:r>
            <a:r>
              <a:rPr b="1" lang="ko-KR">
                <a:solidFill>
                  <a:srgbClr val="0000FF"/>
                </a:solidFill>
              </a:rPr>
              <a:t>감소</a:t>
            </a:r>
            <a:br>
              <a:rPr b="1" lang="ko-KR"/>
            </a:br>
            <a:r>
              <a:rPr b="1" lang="ko-KR"/>
              <a:t>이유는 환자들의 </a:t>
            </a:r>
            <a:r>
              <a:rPr b="1" lang="ko-KR"/>
              <a:t>재방문</a:t>
            </a:r>
            <a:r>
              <a:rPr b="1" lang="ko-KR"/>
              <a:t> 수가</a:t>
            </a:r>
            <a:r>
              <a:rPr b="1" lang="ko-KR"/>
              <a:t> </a:t>
            </a:r>
            <a:r>
              <a:rPr b="1" lang="ko-KR">
                <a:solidFill>
                  <a:srgbClr val="0000FF"/>
                </a:solidFill>
              </a:rPr>
              <a:t>20</a:t>
            </a:r>
            <a:r>
              <a:rPr b="1" lang="ko-KR">
                <a:solidFill>
                  <a:srgbClr val="0000FF"/>
                </a:solidFill>
              </a:rPr>
              <a:t>% </a:t>
            </a:r>
            <a:r>
              <a:rPr b="1" lang="ko-KR">
                <a:solidFill>
                  <a:srgbClr val="0000FF"/>
                </a:solidFill>
              </a:rPr>
              <a:t>이상</a:t>
            </a:r>
            <a:r>
              <a:rPr b="1" lang="ko-KR">
                <a:solidFill>
                  <a:srgbClr val="0000FF"/>
                </a:solidFill>
              </a:rPr>
              <a:t> 급감</a:t>
            </a:r>
            <a:endParaRPr b="1">
              <a:solidFill>
                <a:srgbClr val="0000FF"/>
              </a:solidFill>
            </a:endParaRPr>
          </a:p>
        </p:txBody>
      </p:sp>
      <p:graphicFrame>
        <p:nvGraphicFramePr>
          <p:cNvPr id="229" name="Google Shape;229;p7"/>
          <p:cNvGraphicFramePr/>
          <p:nvPr/>
        </p:nvGraphicFramePr>
        <p:xfrm>
          <a:off x="1091802" y="1408686"/>
          <a:ext cx="4572000" cy="2743200"/>
        </p:xfrm>
        <a:graphic>
          <a:graphicData uri="http://schemas.openxmlformats.org/drawingml/2006/chart">
            <c:chart r:id="rId3"/>
          </a:graphicData>
        </a:graphic>
      </p:graphicFrame>
      <p:graphicFrame>
        <p:nvGraphicFramePr>
          <p:cNvPr id="230" name="Google Shape;230;p7"/>
          <p:cNvGraphicFramePr/>
          <p:nvPr/>
        </p:nvGraphicFramePr>
        <p:xfrm>
          <a:off x="6596063" y="1408686"/>
          <a:ext cx="4572000" cy="2743200"/>
        </p:xfrm>
        <a:graphic>
          <a:graphicData uri="http://schemas.openxmlformats.org/drawingml/2006/chart">
            <c:chart r:id="rId4"/>
          </a:graphicData>
        </a:graphic>
      </p:graphicFrame>
      <p:graphicFrame>
        <p:nvGraphicFramePr>
          <p:cNvPr id="231" name="Google Shape;231;p7"/>
          <p:cNvGraphicFramePr/>
          <p:nvPr/>
        </p:nvGraphicFramePr>
        <p:xfrm>
          <a:off x="1203215" y="43726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{E8BFB3BD-6852-453A-9804-C4AC95E5DB8C}</a:tableStyleId>
              </a:tblPr>
              <a:tblGrid>
                <a:gridCol w="1449750"/>
                <a:gridCol w="1868250"/>
                <a:gridCol w="792125"/>
              </a:tblGrid>
              <a:tr h="2618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년도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병원총수익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척추센터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</a:tr>
              <a:tr h="2618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19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11.187%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-6.171%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</a:tr>
              <a:tr h="2618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20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10.084%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none" cap="none" strike="noStrike"/>
                        <a:t>-12.157%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7625" marB="0" marR="7625" marL="7625" anchor="ctr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32" name="Google Shape;232;p7"/>
          <p:cNvSpPr txBox="1"/>
          <p:nvPr/>
        </p:nvSpPr>
        <p:spPr>
          <a:xfrm>
            <a:off x="9247275" y="4565350"/>
            <a:ext cx="205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출처 : 대구 ‘ㄱ’병원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7"/>
          <p:cNvSpPr txBox="1"/>
          <p:nvPr/>
        </p:nvSpPr>
        <p:spPr>
          <a:xfrm>
            <a:off x="4763695" y="700786"/>
            <a:ext cx="266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 배경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8"/>
          <p:cNvSpPr txBox="1"/>
          <p:nvPr/>
        </p:nvSpPr>
        <p:spPr>
          <a:xfrm>
            <a:off x="1197725" y="1528588"/>
            <a:ext cx="39744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lang="ko-KR" sz="1900">
                <a:solidFill>
                  <a:srgbClr val="202124"/>
                </a:solidFill>
                <a:highlight>
                  <a:srgbClr val="FFFFFF"/>
                </a:highlight>
              </a:rPr>
              <a:t>코로나바이러스 감염증(COVID-19)</a:t>
            </a:r>
            <a:endParaRPr sz="1200"/>
          </a:p>
        </p:txBody>
      </p:sp>
      <p:sp>
        <p:nvSpPr>
          <p:cNvPr id="240" name="Google Shape;240;p8"/>
          <p:cNvSpPr txBox="1"/>
          <p:nvPr/>
        </p:nvSpPr>
        <p:spPr>
          <a:xfrm>
            <a:off x="1702200" y="5425875"/>
            <a:ext cx="87876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Malgun Gothic"/>
              <a:buNone/>
            </a:pPr>
            <a:r>
              <a:rPr b="1" lang="ko-KR" sz="2800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영향으로 전국 환자들이 </a:t>
            </a:r>
            <a:r>
              <a:rPr b="1" lang="ko-KR" sz="2800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현저히 </a:t>
            </a:r>
            <a:r>
              <a:rPr b="1" lang="ko-KR" sz="2800" cap="none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줄어 들었다</a:t>
            </a:r>
            <a:endParaRPr b="1">
              <a:solidFill>
                <a:srgbClr val="0000FF"/>
              </a:solidFill>
            </a:endParaRPr>
          </a:p>
        </p:txBody>
      </p:sp>
      <p:graphicFrame>
        <p:nvGraphicFramePr>
          <p:cNvPr id="241" name="Google Shape;241;p8"/>
          <p:cNvGraphicFramePr/>
          <p:nvPr/>
        </p:nvGraphicFramePr>
        <p:xfrm>
          <a:off x="6469709" y="1974453"/>
          <a:ext cx="5130900" cy="3318900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242" name="Google Shape;24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00" y="2129102"/>
            <a:ext cx="5187049" cy="29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"/>
          <p:cNvSpPr txBox="1"/>
          <p:nvPr/>
        </p:nvSpPr>
        <p:spPr>
          <a:xfrm>
            <a:off x="4763695" y="700786"/>
            <a:ext cx="2664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추진 배경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ndVTI">
  <a:themeElements>
    <a:clrScheme name="Custom 10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465359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2022-11-01T04:51:22Z</dcterms:created>
  <dc:creator>문 인성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